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259" r:id="rId3"/>
    <p:sldId id="264" r:id="rId4"/>
    <p:sldId id="257" r:id="rId5"/>
    <p:sldId id="265" r:id="rId6"/>
    <p:sldId id="260" r:id="rId7"/>
    <p:sldId id="267" r:id="rId8"/>
    <p:sldId id="268" r:id="rId9"/>
    <p:sldId id="269" r:id="rId10"/>
    <p:sldId id="270" r:id="rId11"/>
    <p:sldId id="271" r:id="rId12"/>
    <p:sldId id="273" r:id="rId13"/>
    <p:sldId id="275" r:id="rId14"/>
    <p:sldId id="274" r:id="rId15"/>
    <p:sldId id="266" r:id="rId16"/>
    <p:sldId id="277" r:id="rId17"/>
    <p:sldId id="276" r:id="rId18"/>
    <p:sldId id="261" r:id="rId19"/>
    <p:sldId id="262" r:id="rId20"/>
    <p:sldId id="263" r:id="rId21"/>
  </p:sldIdLst>
  <p:sldSz cx="9144000" cy="6858000" type="screen4x3"/>
  <p:notesSz cx="6858000" cy="9144000"/>
  <p:defaultTextStyle>
    <a:defPPr>
      <a:defRPr lang="sr-Latn-C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F03"/>
    <a:srgbClr val="49A0AE"/>
    <a:srgbClr val="F26532"/>
    <a:srgbClr val="1886DF"/>
    <a:srgbClr val="CF6358"/>
    <a:srgbClr val="E26A5C"/>
    <a:srgbClr val="B4485F"/>
    <a:srgbClr val="8C242F"/>
    <a:srgbClr val="2E5799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149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A7A6B8-3561-4B75-8E2A-534235C5D061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hr-HR"/>
        </a:p>
      </dgm:t>
    </dgm:pt>
    <dgm:pt modelId="{185C6177-831E-4561-B012-FE5C4CF04578}">
      <dgm:prSet phldrT="[Text]" custT="1"/>
      <dgm:spPr>
        <a:solidFill>
          <a:srgbClr val="CF6358"/>
        </a:solidFill>
      </dgm:spPr>
      <dgm:t>
        <a:bodyPr/>
        <a:lstStyle/>
        <a:p>
          <a:r>
            <a:rPr lang="en-GB" sz="1400" b="1" dirty="0" smtClean="0"/>
            <a:t>KONCEPT</a:t>
          </a:r>
          <a:endParaRPr lang="hr-HR" sz="1400" b="1" dirty="0"/>
        </a:p>
      </dgm:t>
    </dgm:pt>
    <dgm:pt modelId="{D93B60D8-E5C3-47CE-9587-3ACA3428A45C}" type="parTrans" cxnId="{F8EA1F46-2DB9-450D-A3DC-C7E938D93B41}">
      <dgm:prSet/>
      <dgm:spPr/>
      <dgm:t>
        <a:bodyPr/>
        <a:lstStyle/>
        <a:p>
          <a:endParaRPr lang="hr-HR"/>
        </a:p>
      </dgm:t>
    </dgm:pt>
    <dgm:pt modelId="{17D23088-05FF-4B77-AA85-F42E4D75AEF9}" type="sibTrans" cxnId="{F8EA1F46-2DB9-450D-A3DC-C7E938D93B41}">
      <dgm:prSet/>
      <dgm:spPr/>
      <dgm:t>
        <a:bodyPr/>
        <a:lstStyle/>
        <a:p>
          <a:endParaRPr lang="hr-HR"/>
        </a:p>
      </dgm:t>
    </dgm:pt>
    <dgm:pt modelId="{7FA46DE9-D1D0-4F92-BF34-373628749B1E}">
      <dgm:prSet phldrT="[Text]" custT="1"/>
      <dgm:spPr>
        <a:solidFill>
          <a:srgbClr val="1886DF"/>
        </a:solidFill>
      </dgm:spPr>
      <dgm:t>
        <a:bodyPr/>
        <a:lstStyle/>
        <a:p>
          <a:r>
            <a:rPr lang="en-GB" sz="1600" b="1" dirty="0" smtClean="0"/>
            <a:t>PROTOTIP</a:t>
          </a:r>
          <a:endParaRPr lang="hr-HR" sz="1600" b="1" dirty="0"/>
        </a:p>
      </dgm:t>
    </dgm:pt>
    <dgm:pt modelId="{1E7EB898-EDD6-45B9-88C3-0363764D563E}" type="parTrans" cxnId="{6EFB65BB-5A7A-4A97-86C7-D59F59BFC093}">
      <dgm:prSet/>
      <dgm:spPr/>
      <dgm:t>
        <a:bodyPr/>
        <a:lstStyle/>
        <a:p>
          <a:endParaRPr lang="hr-HR"/>
        </a:p>
      </dgm:t>
    </dgm:pt>
    <dgm:pt modelId="{C371053C-2795-4EAE-9B80-C8552B8163B5}" type="sibTrans" cxnId="{6EFB65BB-5A7A-4A97-86C7-D59F59BFC093}">
      <dgm:prSet/>
      <dgm:spPr/>
      <dgm:t>
        <a:bodyPr/>
        <a:lstStyle/>
        <a:p>
          <a:endParaRPr lang="hr-HR"/>
        </a:p>
      </dgm:t>
    </dgm:pt>
    <dgm:pt modelId="{7F90A47A-BA82-4A70-BFCB-6A9EBB476C41}">
      <dgm:prSet phldrT="[Text]" custT="1"/>
      <dgm:spPr>
        <a:solidFill>
          <a:srgbClr val="FDAF03"/>
        </a:solidFill>
      </dgm:spPr>
      <dgm:t>
        <a:bodyPr/>
        <a:lstStyle/>
        <a:p>
          <a:r>
            <a:rPr lang="en-GB" sz="2000" b="1" dirty="0" smtClean="0"/>
            <a:t>RAZVOJ</a:t>
          </a:r>
          <a:endParaRPr lang="hr-HR" sz="2000" b="1" dirty="0"/>
        </a:p>
      </dgm:t>
    </dgm:pt>
    <dgm:pt modelId="{879D2605-EB5E-4750-813D-C122930F0EF5}" type="parTrans" cxnId="{FBD6DD47-02B4-4A88-8B3B-21F38A3CCE87}">
      <dgm:prSet/>
      <dgm:spPr/>
      <dgm:t>
        <a:bodyPr/>
        <a:lstStyle/>
        <a:p>
          <a:endParaRPr lang="hr-HR"/>
        </a:p>
      </dgm:t>
    </dgm:pt>
    <dgm:pt modelId="{2069C6A1-6A65-499D-9AE8-7773D5426BFD}" type="sibTrans" cxnId="{FBD6DD47-02B4-4A88-8B3B-21F38A3CCE87}">
      <dgm:prSet/>
      <dgm:spPr/>
      <dgm:t>
        <a:bodyPr/>
        <a:lstStyle/>
        <a:p>
          <a:endParaRPr lang="hr-HR"/>
        </a:p>
      </dgm:t>
    </dgm:pt>
    <dgm:pt modelId="{11983D0A-A0B2-42D2-A24E-E42BC028CDAC}">
      <dgm:prSet phldrT="[Text]" custT="1"/>
      <dgm:spPr>
        <a:solidFill>
          <a:srgbClr val="F26532"/>
        </a:solidFill>
      </dgm:spPr>
      <dgm:t>
        <a:bodyPr/>
        <a:lstStyle/>
        <a:p>
          <a:r>
            <a:rPr lang="en-GB" sz="2000" dirty="0" smtClean="0"/>
            <a:t>TEST</a:t>
          </a:r>
          <a:endParaRPr lang="hr-HR" sz="2000" dirty="0"/>
        </a:p>
      </dgm:t>
    </dgm:pt>
    <dgm:pt modelId="{0BFD1612-7091-48ED-85A6-F17E8962154B}" type="parTrans" cxnId="{3EBCA9B3-C2CB-41ED-A3EC-CE8AE3A2796E}">
      <dgm:prSet/>
      <dgm:spPr/>
      <dgm:t>
        <a:bodyPr/>
        <a:lstStyle/>
        <a:p>
          <a:endParaRPr lang="hr-HR"/>
        </a:p>
      </dgm:t>
    </dgm:pt>
    <dgm:pt modelId="{8FC32710-21E2-41A8-827E-1A886EB406FD}" type="sibTrans" cxnId="{3EBCA9B3-C2CB-41ED-A3EC-CE8AE3A2796E}">
      <dgm:prSet/>
      <dgm:spPr/>
      <dgm:t>
        <a:bodyPr/>
        <a:lstStyle/>
        <a:p>
          <a:endParaRPr lang="hr-HR"/>
        </a:p>
      </dgm:t>
    </dgm:pt>
    <dgm:pt modelId="{4D8852A6-E859-4666-9B24-928D1CD8BAA9}">
      <dgm:prSet phldrT="[Text]" custT="1"/>
      <dgm:spPr>
        <a:solidFill>
          <a:srgbClr val="49A0AE"/>
        </a:solidFill>
      </dgm:spPr>
      <dgm:t>
        <a:bodyPr/>
        <a:lstStyle/>
        <a:p>
          <a:r>
            <a:rPr lang="en-GB" sz="1600" b="1" dirty="0" smtClean="0"/>
            <a:t>IMPLEMENTACIJA</a:t>
          </a:r>
          <a:endParaRPr lang="hr-HR" sz="1600" b="1" dirty="0"/>
        </a:p>
      </dgm:t>
    </dgm:pt>
    <dgm:pt modelId="{CF8EE703-B2D8-4825-84C4-5B849E8EE5F7}" type="parTrans" cxnId="{D91380D2-E1EB-40F6-9769-7D19C25AC0F8}">
      <dgm:prSet/>
      <dgm:spPr/>
      <dgm:t>
        <a:bodyPr/>
        <a:lstStyle/>
        <a:p>
          <a:endParaRPr lang="hr-HR"/>
        </a:p>
      </dgm:t>
    </dgm:pt>
    <dgm:pt modelId="{4F9301D4-248B-4B23-B46D-419E4B587743}" type="sibTrans" cxnId="{D91380D2-E1EB-40F6-9769-7D19C25AC0F8}">
      <dgm:prSet/>
      <dgm:spPr/>
      <dgm:t>
        <a:bodyPr/>
        <a:lstStyle/>
        <a:p>
          <a:endParaRPr lang="hr-HR" b="1" cap="none" spc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</a:endParaRPr>
        </a:p>
      </dgm:t>
    </dgm:pt>
    <dgm:pt modelId="{6D4D4633-4DDC-4C40-ACF6-F58B053038CA}" type="pres">
      <dgm:prSet presAssocID="{5FA7A6B8-3561-4B75-8E2A-534235C5D06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hr-HR"/>
        </a:p>
      </dgm:t>
    </dgm:pt>
    <dgm:pt modelId="{5C09B977-E15F-4F96-89A0-C9778E4E6651}" type="pres">
      <dgm:prSet presAssocID="{185C6177-831E-4561-B012-FE5C4CF0457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hr-HR"/>
        </a:p>
      </dgm:t>
    </dgm:pt>
    <dgm:pt modelId="{27212E0E-78BD-4362-B06D-61F7BDAB0335}" type="pres">
      <dgm:prSet presAssocID="{17D23088-05FF-4B77-AA85-F42E4D75AEF9}" presName="sibTrans" presStyleLbl="sibTrans2D1" presStyleIdx="0" presStyleCnt="5"/>
      <dgm:spPr/>
      <dgm:t>
        <a:bodyPr/>
        <a:lstStyle/>
        <a:p>
          <a:endParaRPr lang="hr-HR"/>
        </a:p>
      </dgm:t>
    </dgm:pt>
    <dgm:pt modelId="{E1D70C41-7C86-4B86-9164-DE346F308DC8}" type="pres">
      <dgm:prSet presAssocID="{17D23088-05FF-4B77-AA85-F42E4D75AEF9}" presName="connectorText" presStyleLbl="sibTrans2D1" presStyleIdx="0" presStyleCnt="5"/>
      <dgm:spPr/>
      <dgm:t>
        <a:bodyPr/>
        <a:lstStyle/>
        <a:p>
          <a:endParaRPr lang="hr-HR"/>
        </a:p>
      </dgm:t>
    </dgm:pt>
    <dgm:pt modelId="{76C7768F-DE12-4D82-BACC-A2D577F51D26}" type="pres">
      <dgm:prSet presAssocID="{7FA46DE9-D1D0-4F92-BF34-373628749B1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hr-HR"/>
        </a:p>
      </dgm:t>
    </dgm:pt>
    <dgm:pt modelId="{4DF7702E-FD0A-42B4-B48F-DCF4A693AC96}" type="pres">
      <dgm:prSet presAssocID="{C371053C-2795-4EAE-9B80-C8552B8163B5}" presName="sibTrans" presStyleLbl="sibTrans2D1" presStyleIdx="1" presStyleCnt="5"/>
      <dgm:spPr/>
      <dgm:t>
        <a:bodyPr/>
        <a:lstStyle/>
        <a:p>
          <a:endParaRPr lang="hr-HR"/>
        </a:p>
      </dgm:t>
    </dgm:pt>
    <dgm:pt modelId="{B0E6172F-ABC1-4DC4-885B-A354F75E6A9F}" type="pres">
      <dgm:prSet presAssocID="{C371053C-2795-4EAE-9B80-C8552B8163B5}" presName="connectorText" presStyleLbl="sibTrans2D1" presStyleIdx="1" presStyleCnt="5"/>
      <dgm:spPr/>
      <dgm:t>
        <a:bodyPr/>
        <a:lstStyle/>
        <a:p>
          <a:endParaRPr lang="hr-HR"/>
        </a:p>
      </dgm:t>
    </dgm:pt>
    <dgm:pt modelId="{F46E7122-A60C-446D-8221-9427A367FD03}" type="pres">
      <dgm:prSet presAssocID="{7F90A47A-BA82-4A70-BFCB-6A9EBB476C41}" presName="node" presStyleLbl="node1" presStyleIdx="2" presStyleCnt="5" custScaleX="149646" custScaleY="148545" custRadScaleRad="147012" custRadScaleInc="-23198">
        <dgm:presLayoutVars>
          <dgm:bulletEnabled val="1"/>
        </dgm:presLayoutVars>
      </dgm:prSet>
      <dgm:spPr/>
      <dgm:t>
        <a:bodyPr/>
        <a:lstStyle/>
        <a:p>
          <a:endParaRPr lang="hr-HR"/>
        </a:p>
      </dgm:t>
    </dgm:pt>
    <dgm:pt modelId="{32CBC52A-22B5-4737-AC6F-E085E798590D}" type="pres">
      <dgm:prSet presAssocID="{2069C6A1-6A65-499D-9AE8-7773D5426BFD}" presName="sibTrans" presStyleLbl="sibTrans2D1" presStyleIdx="2" presStyleCnt="5"/>
      <dgm:spPr/>
      <dgm:t>
        <a:bodyPr/>
        <a:lstStyle/>
        <a:p>
          <a:endParaRPr lang="hr-HR"/>
        </a:p>
      </dgm:t>
    </dgm:pt>
    <dgm:pt modelId="{7067A360-DF03-4FA8-A9BA-3F893F057869}" type="pres">
      <dgm:prSet presAssocID="{2069C6A1-6A65-499D-9AE8-7773D5426BFD}" presName="connectorText" presStyleLbl="sibTrans2D1" presStyleIdx="2" presStyleCnt="5"/>
      <dgm:spPr/>
      <dgm:t>
        <a:bodyPr/>
        <a:lstStyle/>
        <a:p>
          <a:endParaRPr lang="hr-HR"/>
        </a:p>
      </dgm:t>
    </dgm:pt>
    <dgm:pt modelId="{62097AC1-0899-441B-BCB6-A12DFE5B4694}" type="pres">
      <dgm:prSet presAssocID="{11983D0A-A0B2-42D2-A24E-E42BC028CDA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hr-HR"/>
        </a:p>
      </dgm:t>
    </dgm:pt>
    <dgm:pt modelId="{B37EF01D-2860-4630-9F42-B4FED535F145}" type="pres">
      <dgm:prSet presAssocID="{8FC32710-21E2-41A8-827E-1A886EB406FD}" presName="sibTrans" presStyleLbl="sibTrans2D1" presStyleIdx="3" presStyleCnt="5"/>
      <dgm:spPr/>
      <dgm:t>
        <a:bodyPr/>
        <a:lstStyle/>
        <a:p>
          <a:endParaRPr lang="hr-HR"/>
        </a:p>
      </dgm:t>
    </dgm:pt>
    <dgm:pt modelId="{4309EC1A-5F70-47E8-892F-997535EF9AF9}" type="pres">
      <dgm:prSet presAssocID="{8FC32710-21E2-41A8-827E-1A886EB406FD}" presName="connectorText" presStyleLbl="sibTrans2D1" presStyleIdx="3" presStyleCnt="5"/>
      <dgm:spPr/>
      <dgm:t>
        <a:bodyPr/>
        <a:lstStyle/>
        <a:p>
          <a:endParaRPr lang="hr-HR"/>
        </a:p>
      </dgm:t>
    </dgm:pt>
    <dgm:pt modelId="{3DA39F29-F622-48CE-9C44-ED913F380F7F}" type="pres">
      <dgm:prSet presAssocID="{4D8852A6-E859-4666-9B24-928D1CD8BAA9}" presName="node" presStyleLbl="node1" presStyleIdx="4" presStyleCnt="5" custScaleX="162835" custScaleY="159830" custRadScaleRad="141030" custRadScaleInc="-14686">
        <dgm:presLayoutVars>
          <dgm:bulletEnabled val="1"/>
        </dgm:presLayoutVars>
      </dgm:prSet>
      <dgm:spPr/>
      <dgm:t>
        <a:bodyPr/>
        <a:lstStyle/>
        <a:p>
          <a:endParaRPr lang="hr-HR"/>
        </a:p>
      </dgm:t>
    </dgm:pt>
    <dgm:pt modelId="{2771C066-B34C-497F-B082-8359603B045E}" type="pres">
      <dgm:prSet presAssocID="{4F9301D4-248B-4B23-B46D-419E4B587743}" presName="sibTrans" presStyleLbl="sibTrans2D1" presStyleIdx="4" presStyleCnt="5"/>
      <dgm:spPr/>
      <dgm:t>
        <a:bodyPr/>
        <a:lstStyle/>
        <a:p>
          <a:endParaRPr lang="hr-HR"/>
        </a:p>
      </dgm:t>
    </dgm:pt>
    <dgm:pt modelId="{20E2A944-D655-408C-B46F-2DF95A239AC9}" type="pres">
      <dgm:prSet presAssocID="{4F9301D4-248B-4B23-B46D-419E4B587743}" presName="connectorText" presStyleLbl="sibTrans2D1" presStyleIdx="4" presStyleCnt="5"/>
      <dgm:spPr/>
      <dgm:t>
        <a:bodyPr/>
        <a:lstStyle/>
        <a:p>
          <a:endParaRPr lang="hr-HR"/>
        </a:p>
      </dgm:t>
    </dgm:pt>
  </dgm:ptLst>
  <dgm:cxnLst>
    <dgm:cxn modelId="{3EBCA9B3-C2CB-41ED-A3EC-CE8AE3A2796E}" srcId="{5FA7A6B8-3561-4B75-8E2A-534235C5D061}" destId="{11983D0A-A0B2-42D2-A24E-E42BC028CDAC}" srcOrd="3" destOrd="0" parTransId="{0BFD1612-7091-48ED-85A6-F17E8962154B}" sibTransId="{8FC32710-21E2-41A8-827E-1A886EB406FD}"/>
    <dgm:cxn modelId="{227A000A-66A0-4E32-ACE3-7C1D73F52F27}" type="presOf" srcId="{8FC32710-21E2-41A8-827E-1A886EB406FD}" destId="{B37EF01D-2860-4630-9F42-B4FED535F145}" srcOrd="0" destOrd="0" presId="urn:microsoft.com/office/officeart/2005/8/layout/cycle2"/>
    <dgm:cxn modelId="{0480D3D4-8CCE-495C-9E90-B39375AE4F3A}" type="presOf" srcId="{4D8852A6-E859-4666-9B24-928D1CD8BAA9}" destId="{3DA39F29-F622-48CE-9C44-ED913F380F7F}" srcOrd="0" destOrd="0" presId="urn:microsoft.com/office/officeart/2005/8/layout/cycle2"/>
    <dgm:cxn modelId="{D91380D2-E1EB-40F6-9769-7D19C25AC0F8}" srcId="{5FA7A6B8-3561-4B75-8E2A-534235C5D061}" destId="{4D8852A6-E859-4666-9B24-928D1CD8BAA9}" srcOrd="4" destOrd="0" parTransId="{CF8EE703-B2D8-4825-84C4-5B849E8EE5F7}" sibTransId="{4F9301D4-248B-4B23-B46D-419E4B587743}"/>
    <dgm:cxn modelId="{0C798D25-3425-4ECC-B7AB-8E2B9EE7EC56}" type="presOf" srcId="{2069C6A1-6A65-499D-9AE8-7773D5426BFD}" destId="{7067A360-DF03-4FA8-A9BA-3F893F057869}" srcOrd="1" destOrd="0" presId="urn:microsoft.com/office/officeart/2005/8/layout/cycle2"/>
    <dgm:cxn modelId="{582029F4-DB38-4DA6-8A56-6918EBD1BA8D}" type="presOf" srcId="{4F9301D4-248B-4B23-B46D-419E4B587743}" destId="{20E2A944-D655-408C-B46F-2DF95A239AC9}" srcOrd="1" destOrd="0" presId="urn:microsoft.com/office/officeart/2005/8/layout/cycle2"/>
    <dgm:cxn modelId="{27FDE980-240F-4A6D-B56B-DCCD1FA33E01}" type="presOf" srcId="{7F90A47A-BA82-4A70-BFCB-6A9EBB476C41}" destId="{F46E7122-A60C-446D-8221-9427A367FD03}" srcOrd="0" destOrd="0" presId="urn:microsoft.com/office/officeart/2005/8/layout/cycle2"/>
    <dgm:cxn modelId="{511E0D11-5B43-43BA-9110-0F0BADBD30E7}" type="presOf" srcId="{C371053C-2795-4EAE-9B80-C8552B8163B5}" destId="{B0E6172F-ABC1-4DC4-885B-A354F75E6A9F}" srcOrd="1" destOrd="0" presId="urn:microsoft.com/office/officeart/2005/8/layout/cycle2"/>
    <dgm:cxn modelId="{9F3AF836-F8F4-4D8B-B443-3BCB6070B815}" type="presOf" srcId="{4F9301D4-248B-4B23-B46D-419E4B587743}" destId="{2771C066-B34C-497F-B082-8359603B045E}" srcOrd="0" destOrd="0" presId="urn:microsoft.com/office/officeart/2005/8/layout/cycle2"/>
    <dgm:cxn modelId="{6EFB65BB-5A7A-4A97-86C7-D59F59BFC093}" srcId="{5FA7A6B8-3561-4B75-8E2A-534235C5D061}" destId="{7FA46DE9-D1D0-4F92-BF34-373628749B1E}" srcOrd="1" destOrd="0" parTransId="{1E7EB898-EDD6-45B9-88C3-0363764D563E}" sibTransId="{C371053C-2795-4EAE-9B80-C8552B8163B5}"/>
    <dgm:cxn modelId="{FBD6DD47-02B4-4A88-8B3B-21F38A3CCE87}" srcId="{5FA7A6B8-3561-4B75-8E2A-534235C5D061}" destId="{7F90A47A-BA82-4A70-BFCB-6A9EBB476C41}" srcOrd="2" destOrd="0" parTransId="{879D2605-EB5E-4750-813D-C122930F0EF5}" sibTransId="{2069C6A1-6A65-499D-9AE8-7773D5426BFD}"/>
    <dgm:cxn modelId="{72B439F6-5735-44B4-874F-81425A14DC5B}" type="presOf" srcId="{7FA46DE9-D1D0-4F92-BF34-373628749B1E}" destId="{76C7768F-DE12-4D82-BACC-A2D577F51D26}" srcOrd="0" destOrd="0" presId="urn:microsoft.com/office/officeart/2005/8/layout/cycle2"/>
    <dgm:cxn modelId="{CE7043CA-9975-420D-86A7-150E0968125E}" type="presOf" srcId="{2069C6A1-6A65-499D-9AE8-7773D5426BFD}" destId="{32CBC52A-22B5-4737-AC6F-E085E798590D}" srcOrd="0" destOrd="0" presId="urn:microsoft.com/office/officeart/2005/8/layout/cycle2"/>
    <dgm:cxn modelId="{A8264444-32E7-4042-A0F2-8F395EAEDC7C}" type="presOf" srcId="{11983D0A-A0B2-42D2-A24E-E42BC028CDAC}" destId="{62097AC1-0899-441B-BCB6-A12DFE5B4694}" srcOrd="0" destOrd="0" presId="urn:microsoft.com/office/officeart/2005/8/layout/cycle2"/>
    <dgm:cxn modelId="{4E11B1A6-3209-4A75-BDD6-974CD832F42B}" type="presOf" srcId="{C371053C-2795-4EAE-9B80-C8552B8163B5}" destId="{4DF7702E-FD0A-42B4-B48F-DCF4A693AC96}" srcOrd="0" destOrd="0" presId="urn:microsoft.com/office/officeart/2005/8/layout/cycle2"/>
    <dgm:cxn modelId="{1F023828-24A8-4FAE-89F9-926EBB9570AB}" type="presOf" srcId="{5FA7A6B8-3561-4B75-8E2A-534235C5D061}" destId="{6D4D4633-4DDC-4C40-ACF6-F58B053038CA}" srcOrd="0" destOrd="0" presId="urn:microsoft.com/office/officeart/2005/8/layout/cycle2"/>
    <dgm:cxn modelId="{C9C96155-7D7A-4811-950A-B4F63CB2A275}" type="presOf" srcId="{17D23088-05FF-4B77-AA85-F42E4D75AEF9}" destId="{E1D70C41-7C86-4B86-9164-DE346F308DC8}" srcOrd="1" destOrd="0" presId="urn:microsoft.com/office/officeart/2005/8/layout/cycle2"/>
    <dgm:cxn modelId="{57D03254-7024-4D43-BDF6-93B0C57D7EDC}" type="presOf" srcId="{17D23088-05FF-4B77-AA85-F42E4D75AEF9}" destId="{27212E0E-78BD-4362-B06D-61F7BDAB0335}" srcOrd="0" destOrd="0" presId="urn:microsoft.com/office/officeart/2005/8/layout/cycle2"/>
    <dgm:cxn modelId="{01585017-690B-4534-A361-783D7D06033C}" type="presOf" srcId="{8FC32710-21E2-41A8-827E-1A886EB406FD}" destId="{4309EC1A-5F70-47E8-892F-997535EF9AF9}" srcOrd="1" destOrd="0" presId="urn:microsoft.com/office/officeart/2005/8/layout/cycle2"/>
    <dgm:cxn modelId="{F8EA1F46-2DB9-450D-A3DC-C7E938D93B41}" srcId="{5FA7A6B8-3561-4B75-8E2A-534235C5D061}" destId="{185C6177-831E-4561-B012-FE5C4CF04578}" srcOrd="0" destOrd="0" parTransId="{D93B60D8-E5C3-47CE-9587-3ACA3428A45C}" sibTransId="{17D23088-05FF-4B77-AA85-F42E4D75AEF9}"/>
    <dgm:cxn modelId="{D4945B50-EFE7-4054-9ED4-85A76F1CAD67}" type="presOf" srcId="{185C6177-831E-4561-B012-FE5C4CF04578}" destId="{5C09B977-E15F-4F96-89A0-C9778E4E6651}" srcOrd="0" destOrd="0" presId="urn:microsoft.com/office/officeart/2005/8/layout/cycle2"/>
    <dgm:cxn modelId="{501887CB-BC77-4A90-BDB3-F85A7B6089E0}" type="presParOf" srcId="{6D4D4633-4DDC-4C40-ACF6-F58B053038CA}" destId="{5C09B977-E15F-4F96-89A0-C9778E4E6651}" srcOrd="0" destOrd="0" presId="urn:microsoft.com/office/officeart/2005/8/layout/cycle2"/>
    <dgm:cxn modelId="{C089E018-2115-4CC8-8212-0EEF2EA3B8A2}" type="presParOf" srcId="{6D4D4633-4DDC-4C40-ACF6-F58B053038CA}" destId="{27212E0E-78BD-4362-B06D-61F7BDAB0335}" srcOrd="1" destOrd="0" presId="urn:microsoft.com/office/officeart/2005/8/layout/cycle2"/>
    <dgm:cxn modelId="{E370968B-1BDA-447C-8D23-C9F3E7844396}" type="presParOf" srcId="{27212E0E-78BD-4362-B06D-61F7BDAB0335}" destId="{E1D70C41-7C86-4B86-9164-DE346F308DC8}" srcOrd="0" destOrd="0" presId="urn:microsoft.com/office/officeart/2005/8/layout/cycle2"/>
    <dgm:cxn modelId="{D257ED07-3D0A-4039-B241-355348AB588E}" type="presParOf" srcId="{6D4D4633-4DDC-4C40-ACF6-F58B053038CA}" destId="{76C7768F-DE12-4D82-BACC-A2D577F51D26}" srcOrd="2" destOrd="0" presId="urn:microsoft.com/office/officeart/2005/8/layout/cycle2"/>
    <dgm:cxn modelId="{274096C3-BE38-4B9C-A92A-3886AC65FFE0}" type="presParOf" srcId="{6D4D4633-4DDC-4C40-ACF6-F58B053038CA}" destId="{4DF7702E-FD0A-42B4-B48F-DCF4A693AC96}" srcOrd="3" destOrd="0" presId="urn:microsoft.com/office/officeart/2005/8/layout/cycle2"/>
    <dgm:cxn modelId="{E2DBF819-00E6-43E8-A265-18BAF9BAC29D}" type="presParOf" srcId="{4DF7702E-FD0A-42B4-B48F-DCF4A693AC96}" destId="{B0E6172F-ABC1-4DC4-885B-A354F75E6A9F}" srcOrd="0" destOrd="0" presId="urn:microsoft.com/office/officeart/2005/8/layout/cycle2"/>
    <dgm:cxn modelId="{53CDABA9-2D41-4447-A059-694DC44E5DC1}" type="presParOf" srcId="{6D4D4633-4DDC-4C40-ACF6-F58B053038CA}" destId="{F46E7122-A60C-446D-8221-9427A367FD03}" srcOrd="4" destOrd="0" presId="urn:microsoft.com/office/officeart/2005/8/layout/cycle2"/>
    <dgm:cxn modelId="{91EDE425-E771-4E19-8C55-EDE70E9A97EC}" type="presParOf" srcId="{6D4D4633-4DDC-4C40-ACF6-F58B053038CA}" destId="{32CBC52A-22B5-4737-AC6F-E085E798590D}" srcOrd="5" destOrd="0" presId="urn:microsoft.com/office/officeart/2005/8/layout/cycle2"/>
    <dgm:cxn modelId="{4B5A46C3-632B-4F92-871A-92FD484F4E7A}" type="presParOf" srcId="{32CBC52A-22B5-4737-AC6F-E085E798590D}" destId="{7067A360-DF03-4FA8-A9BA-3F893F057869}" srcOrd="0" destOrd="0" presId="urn:microsoft.com/office/officeart/2005/8/layout/cycle2"/>
    <dgm:cxn modelId="{CEF56671-3392-4AE7-A430-BADEC22B7377}" type="presParOf" srcId="{6D4D4633-4DDC-4C40-ACF6-F58B053038CA}" destId="{62097AC1-0899-441B-BCB6-A12DFE5B4694}" srcOrd="6" destOrd="0" presId="urn:microsoft.com/office/officeart/2005/8/layout/cycle2"/>
    <dgm:cxn modelId="{C7E71B6B-CA5A-455B-8E82-2A81E4D0F18A}" type="presParOf" srcId="{6D4D4633-4DDC-4C40-ACF6-F58B053038CA}" destId="{B37EF01D-2860-4630-9F42-B4FED535F145}" srcOrd="7" destOrd="0" presId="urn:microsoft.com/office/officeart/2005/8/layout/cycle2"/>
    <dgm:cxn modelId="{14182197-A04F-4CED-9D64-8FB1B6D7C524}" type="presParOf" srcId="{B37EF01D-2860-4630-9F42-B4FED535F145}" destId="{4309EC1A-5F70-47E8-892F-997535EF9AF9}" srcOrd="0" destOrd="0" presId="urn:microsoft.com/office/officeart/2005/8/layout/cycle2"/>
    <dgm:cxn modelId="{E02DA471-140A-464F-9BB3-E1E56AE0ECFF}" type="presParOf" srcId="{6D4D4633-4DDC-4C40-ACF6-F58B053038CA}" destId="{3DA39F29-F622-48CE-9C44-ED913F380F7F}" srcOrd="8" destOrd="0" presId="urn:microsoft.com/office/officeart/2005/8/layout/cycle2"/>
    <dgm:cxn modelId="{13E2AE51-1FD3-4030-9483-E31652DED121}" type="presParOf" srcId="{6D4D4633-4DDC-4C40-ACF6-F58B053038CA}" destId="{2771C066-B34C-497F-B082-8359603B045E}" srcOrd="9" destOrd="0" presId="urn:microsoft.com/office/officeart/2005/8/layout/cycle2"/>
    <dgm:cxn modelId="{BC5F733C-E87C-4038-B21B-079D5E66BCA0}" type="presParOf" srcId="{2771C066-B34C-497F-B082-8359603B045E}" destId="{20E2A944-D655-408C-B46F-2DF95A239AC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884E630-8AAE-4FEF-9AF6-14AACDC93E54}" type="datetime1">
              <a:rPr lang="en-US" altLang="en-US"/>
              <a:pPr/>
              <a:t>5/27/2018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2873043-A844-4738-9797-5B8CE4EE4B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91315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33ACA99A-AF77-4D2A-B2E6-575BF09A4DDA}" type="datetime1">
              <a:rPr lang="sr-Latn-CS" altLang="en-US"/>
              <a:pPr/>
              <a:t>27.5.2018.</a:t>
            </a:fld>
            <a:endParaRPr lang="hr-H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hr-HR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hr-HR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3E3E2FC6-87A9-4E68-93BB-A553C98F9ACA}" type="slidenum">
              <a:rPr lang="hr-HR" altLang="en-US"/>
              <a:pPr/>
              <a:t>‹#›</a:t>
            </a:fld>
            <a:endParaRPr lang="hr-HR" altLang="en-US"/>
          </a:p>
        </p:txBody>
      </p:sp>
    </p:spTree>
    <p:extLst>
      <p:ext uri="{BB962C8B-B14F-4D97-AF65-F5344CB8AC3E}">
        <p14:creationId xmlns:p14="http://schemas.microsoft.com/office/powerpoint/2010/main" val="19299896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5"/>
          <p:cNvSpPr txBox="1">
            <a:spLocks noChangeArrowheads="1"/>
          </p:cNvSpPr>
          <p:nvPr userDrawn="1"/>
        </p:nvSpPr>
        <p:spPr bwMode="auto">
          <a:xfrm>
            <a:off x="1" y="1722305"/>
            <a:ext cx="243205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hr-HR" altLang="en-US" sz="1400" b="1" smtClean="0">
                <a:latin typeface="Arial Narrow" panose="020B0606020202030204" pitchFamily="34" charset="0"/>
              </a:rPr>
              <a:t>Sveučilište Jurja Dobrile u Puli</a:t>
            </a:r>
          </a:p>
          <a:p>
            <a:pPr algn="ctr" eaLnBrk="1" hangingPunct="1">
              <a:spcBef>
                <a:spcPct val="50000"/>
              </a:spcBef>
            </a:pPr>
            <a:r>
              <a:rPr lang="hr-HR" altLang="en-US" sz="1400" b="1" smtClean="0">
                <a:latin typeface="Arial Narrow" panose="020B0606020202030204" pitchFamily="34" charset="0"/>
              </a:rPr>
              <a:t>Odjel za informacijsko-komunikacijske tehnologije</a:t>
            </a:r>
            <a:endParaRPr lang="ta-IN" altLang="en-US" sz="1400" b="1">
              <a:latin typeface="Arial Narrow" panose="020B0606020202030204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hr-HR" altLang="en-US" sz="1400" b="1">
              <a:latin typeface="Arial Narrow" panose="020B0606020202030204" pitchFamily="34" charset="0"/>
            </a:endParaRPr>
          </a:p>
        </p:txBody>
      </p:sp>
      <p:sp>
        <p:nvSpPr>
          <p:cNvPr id="4" name="Text Box 32"/>
          <p:cNvSpPr txBox="1">
            <a:spLocks noChangeArrowheads="1"/>
          </p:cNvSpPr>
          <p:nvPr userDrawn="1"/>
        </p:nvSpPr>
        <p:spPr bwMode="auto">
          <a:xfrm>
            <a:off x="497976" y="5611813"/>
            <a:ext cx="13837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hr-HR" altLang="en-US" sz="1400" b="1" err="1">
                <a:latin typeface="Arial Narrow" panose="020B0606020202030204" pitchFamily="34" charset="0"/>
              </a:rPr>
              <a:t>Ak.g</a:t>
            </a:r>
            <a:r>
              <a:rPr lang="hr-HR" altLang="en-US" sz="1400" b="1">
                <a:latin typeface="Arial Narrow" panose="020B0606020202030204" pitchFamily="34" charset="0"/>
              </a:rPr>
              <a:t>. 20</a:t>
            </a:r>
            <a:r>
              <a:rPr lang="ta-IN" altLang="en-US" sz="1400" b="1" smtClean="0">
                <a:latin typeface="Arial Narrow" panose="020B0606020202030204" pitchFamily="34" charset="0"/>
              </a:rPr>
              <a:t>1</a:t>
            </a:r>
            <a:r>
              <a:rPr lang="hr-HR" altLang="en-US" sz="1400" b="1" smtClean="0">
                <a:latin typeface="Arial Narrow" panose="020B0606020202030204" pitchFamily="34" charset="0"/>
              </a:rPr>
              <a:t>5./2016.</a:t>
            </a:r>
            <a:endParaRPr lang="en-GB" altLang="en-US" sz="1400" b="1">
              <a:latin typeface="Arial Narrow" panose="020B0606020202030204" pitchFamily="34" charset="0"/>
            </a:endParaRPr>
          </a:p>
        </p:txBody>
      </p:sp>
      <p:grpSp>
        <p:nvGrpSpPr>
          <p:cNvPr id="5" name="Group 20"/>
          <p:cNvGrpSpPr>
            <a:grpSpLocks/>
          </p:cNvGrpSpPr>
          <p:nvPr userDrawn="1"/>
        </p:nvGrpSpPr>
        <p:grpSpPr bwMode="auto">
          <a:xfrm>
            <a:off x="2500313" y="214313"/>
            <a:ext cx="71437" cy="6429375"/>
            <a:chOff x="2500298" y="214291"/>
            <a:chExt cx="71437" cy="6357982"/>
          </a:xfrm>
        </p:grpSpPr>
        <p:cxnSp>
          <p:nvCxnSpPr>
            <p:cNvPr id="6" name="Straight Connector 5"/>
            <p:cNvCxnSpPr/>
            <p:nvPr userDrawn="1"/>
          </p:nvCxnSpPr>
          <p:spPr>
            <a:xfrm rot="5400000">
              <a:off x="-641792" y="3356381"/>
              <a:ext cx="6285768" cy="1587"/>
            </a:xfrm>
            <a:prstGeom prst="line">
              <a:avLst/>
            </a:prstGeom>
            <a:ln w="762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 rot="5400000">
              <a:off x="-571942" y="3428595"/>
              <a:ext cx="6285768" cy="1587"/>
            </a:xfrm>
            <a:prstGeom prst="line">
              <a:avLst/>
            </a:prstGeom>
            <a:ln w="76200">
              <a:solidFill>
                <a:srgbClr val="C69F1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3028616" y="2891856"/>
            <a:ext cx="50276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hr-HR" sz="3600" b="1" smtClean="0">
                <a:latin typeface="Arial Narrow" charset="0"/>
              </a:rPr>
              <a:t>Mobilne</a:t>
            </a:r>
            <a:r>
              <a:rPr lang="hr-HR" sz="3600" b="1" baseline="0" smtClean="0">
                <a:latin typeface="Arial Narrow" charset="0"/>
              </a:rPr>
              <a:t> aplikacije</a:t>
            </a:r>
            <a:endParaRPr lang="hr-HR" sz="3600" b="1" smtClean="0">
              <a:latin typeface="Arial Narrow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89" y="249818"/>
            <a:ext cx="1323384" cy="1422993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3019053" y="3538187"/>
            <a:ext cx="5602932" cy="1008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Arial Narrow" panose="020B0606020202030204" pitchFamily="34" charset="0"/>
              </a:defRPr>
            </a:lvl1pPr>
            <a:lvl2pPr marL="457200" indent="0">
              <a:buNone/>
              <a:defRPr>
                <a:latin typeface="Arial Narrow" panose="020B0606020202030204" pitchFamily="34" charset="0"/>
              </a:defRPr>
            </a:lvl2pPr>
            <a:lvl3pPr marL="914400" indent="0">
              <a:buNone/>
              <a:defRPr>
                <a:latin typeface="Arial Narrow" panose="020B0606020202030204" pitchFamily="34" charset="0"/>
              </a:defRPr>
            </a:lvl3pPr>
            <a:lvl4pPr marL="1371600" indent="0">
              <a:buNone/>
              <a:defRPr>
                <a:latin typeface="Arial Narrow" panose="020B0606020202030204" pitchFamily="34" charset="0"/>
              </a:defRPr>
            </a:lvl4pPr>
            <a:lvl5pPr marL="1828800" indent="0">
              <a:buNone/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3465512"/>
            <a:ext cx="243205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hr-HR" altLang="en-US" sz="1400" b="1" smtClean="0">
                <a:latin typeface="Arial Narrow" panose="020B0606020202030204" pitchFamily="34" charset="0"/>
              </a:rPr>
              <a:t>Diplomski studij Informatike</a:t>
            </a:r>
            <a:r>
              <a:rPr lang="ta-IN" altLang="en-US" sz="1400" b="1" smtClean="0">
                <a:latin typeface="Arial Narrow" panose="020B0606020202030204" pitchFamily="34" charset="0"/>
              </a:rPr>
              <a:t>: </a:t>
            </a:r>
          </a:p>
          <a:p>
            <a:pPr algn="ctr" eaLnBrk="1" hangingPunct="1">
              <a:spcBef>
                <a:spcPct val="50000"/>
              </a:spcBef>
            </a:pPr>
            <a:r>
              <a:rPr lang="hr-HR" altLang="en-US" sz="1400" b="1" smtClean="0">
                <a:latin typeface="Arial Narrow" panose="020B0606020202030204" pitchFamily="34" charset="0"/>
              </a:rPr>
              <a:t>1</a:t>
            </a:r>
            <a:r>
              <a:rPr lang="ta-IN" altLang="en-US" sz="1400" b="1" smtClean="0">
                <a:latin typeface="Arial Narrow" panose="020B0606020202030204" pitchFamily="34" charset="0"/>
              </a:rPr>
              <a:t>. godina</a:t>
            </a:r>
            <a:endParaRPr lang="ta-IN" altLang="en-US" sz="1400" b="1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44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428625" y="785813"/>
            <a:ext cx="7358063" cy="73025"/>
            <a:chOff x="428596" y="928670"/>
            <a:chExt cx="7358114" cy="73026"/>
          </a:xfrm>
        </p:grpSpPr>
        <p:cxnSp>
          <p:nvCxnSpPr>
            <p:cNvPr id="6" name="Straight Connector 5"/>
            <p:cNvCxnSpPr/>
            <p:nvPr userDrawn="1"/>
          </p:nvCxnSpPr>
          <p:spPr>
            <a:xfrm>
              <a:off x="428596" y="928670"/>
              <a:ext cx="7286676" cy="1587"/>
            </a:xfrm>
            <a:prstGeom prst="line">
              <a:avLst/>
            </a:prstGeom>
            <a:ln w="762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 userDrawn="1"/>
          </p:nvCxnSpPr>
          <p:spPr>
            <a:xfrm>
              <a:off x="500034" y="1000108"/>
              <a:ext cx="7286676" cy="1588"/>
            </a:xfrm>
            <a:prstGeom prst="line">
              <a:avLst/>
            </a:prstGeom>
            <a:ln w="76200">
              <a:solidFill>
                <a:srgbClr val="C69F1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5"/>
          <p:cNvGrpSpPr>
            <a:grpSpLocks/>
          </p:cNvGrpSpPr>
          <p:nvPr userDrawn="1"/>
        </p:nvGrpSpPr>
        <p:grpSpPr bwMode="auto">
          <a:xfrm>
            <a:off x="428625" y="6500813"/>
            <a:ext cx="8256588" cy="38100"/>
            <a:chOff x="428625" y="6427788"/>
            <a:chExt cx="8256588" cy="38100"/>
          </a:xfrm>
        </p:grpSpPr>
        <p:cxnSp>
          <p:nvCxnSpPr>
            <p:cNvPr id="9" name="Straight Connector 8"/>
            <p:cNvCxnSpPr/>
            <p:nvPr userDrawn="1"/>
          </p:nvCxnSpPr>
          <p:spPr>
            <a:xfrm>
              <a:off x="428625" y="6427788"/>
              <a:ext cx="8215313" cy="1587"/>
            </a:xfrm>
            <a:prstGeom prst="line">
              <a:avLst/>
            </a:prstGeom>
            <a:ln w="381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468313" y="6464300"/>
              <a:ext cx="8216900" cy="1588"/>
            </a:xfrm>
            <a:prstGeom prst="line">
              <a:avLst/>
            </a:prstGeom>
            <a:ln w="38100">
              <a:solidFill>
                <a:srgbClr val="C69F1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2"/>
            <a:ext cx="7258072" cy="582594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000108"/>
            <a:ext cx="8258204" cy="5429288"/>
          </a:xfrm>
          <a:prstGeom prst="rect">
            <a:avLst/>
          </a:prstGeom>
        </p:spPr>
        <p:txBody>
          <a:bodyPr/>
          <a:lstStyle>
            <a:lvl1pPr>
              <a:buClr>
                <a:srgbClr val="C69F12"/>
              </a:buClr>
              <a:buSzPct val="100000"/>
              <a:buFont typeface="Wingdings" pitchFamily="2" charset="2"/>
              <a:buChar char=""/>
              <a:defRPr sz="2800" b="0">
                <a:latin typeface="Arial Narrow"/>
                <a:cs typeface="Arial Narrow"/>
              </a:defRPr>
            </a:lvl1pPr>
            <a:lvl2pPr>
              <a:buClr>
                <a:srgbClr val="C69F12"/>
              </a:buClr>
              <a:buSzPct val="100000"/>
              <a:buFont typeface="Wingdings" pitchFamily="2" charset="2"/>
              <a:buChar char=""/>
              <a:defRPr sz="2400" b="0">
                <a:latin typeface="Arial Narrow"/>
                <a:cs typeface="Arial Narrow"/>
              </a:defRPr>
            </a:lvl2pPr>
            <a:lvl3pPr>
              <a:buClr>
                <a:srgbClr val="C69F12"/>
              </a:buClr>
              <a:buSzPct val="100000"/>
              <a:buFont typeface="Wingdings" pitchFamily="2" charset="2"/>
              <a:buChar char=""/>
              <a:defRPr sz="2000" b="0">
                <a:latin typeface="Arial Narrow"/>
                <a:cs typeface="Arial Narrow"/>
              </a:defRPr>
            </a:lvl3pPr>
            <a:lvl4pPr>
              <a:buClr>
                <a:srgbClr val="C69F12"/>
              </a:buClr>
              <a:buFont typeface="Webdings" pitchFamily="18" charset="2"/>
              <a:buChar char=""/>
              <a:defRPr b="0">
                <a:latin typeface="Arial Narrow"/>
                <a:cs typeface="Arial Narrow"/>
              </a:defRPr>
            </a:lvl4pPr>
            <a:lvl5pPr>
              <a:buClr>
                <a:srgbClr val="C69F12"/>
              </a:buClr>
              <a:buFont typeface="Webdings" pitchFamily="18" charset="2"/>
              <a:buChar char=""/>
              <a:defRPr b="0">
                <a:latin typeface="Arial Narrow"/>
                <a:cs typeface="Arial Narro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hr-H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72250"/>
            <a:ext cx="2133600" cy="28416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Narrow" panose="020B0606020202030204" pitchFamily="34" charset="0"/>
              </a:defRPr>
            </a:lvl1pPr>
          </a:lstStyle>
          <a:p>
            <a:fld id="{772018F7-C449-415E-B7A2-1EE877FE8FAB}" type="slidenum">
              <a:rPr lang="hr-HR" altLang="en-US" smtClean="0"/>
              <a:pPr/>
              <a:t>‹#›</a:t>
            </a:fld>
            <a:r>
              <a:rPr lang="hr-HR" altLang="en-US" smtClean="0"/>
              <a:t> / 10</a:t>
            </a:r>
            <a:endParaRPr lang="hr-HR" alt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819" y="85706"/>
            <a:ext cx="850394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21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Arial Narrow"/>
                <a:cs typeface="Arial Narrow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rial Narrow"/>
                <a:cs typeface="Arial Narrow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hr-HR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72250"/>
            <a:ext cx="2133600" cy="28416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Narrow" panose="020B0606020202030204" pitchFamily="34" charset="0"/>
              </a:defRPr>
            </a:lvl1pPr>
          </a:lstStyle>
          <a:p>
            <a:fld id="{CABCE5C7-5810-493E-9E30-6E67919CF366}" type="slidenum">
              <a:rPr lang="hr-HR" altLang="en-US" smtClean="0"/>
              <a:pPr/>
              <a:t>‹#›</a:t>
            </a:fld>
            <a:r>
              <a:rPr lang="hr-HR" altLang="en-US" smtClean="0"/>
              <a:t> / 10</a:t>
            </a:r>
            <a:endParaRPr lang="hr-HR" altLang="en-US"/>
          </a:p>
        </p:txBody>
      </p:sp>
      <p:grpSp>
        <p:nvGrpSpPr>
          <p:cNvPr id="14" name="Group 11"/>
          <p:cNvGrpSpPr>
            <a:grpSpLocks/>
          </p:cNvGrpSpPr>
          <p:nvPr userDrawn="1"/>
        </p:nvGrpSpPr>
        <p:grpSpPr bwMode="auto">
          <a:xfrm>
            <a:off x="428625" y="785813"/>
            <a:ext cx="7358063" cy="73025"/>
            <a:chOff x="428596" y="928670"/>
            <a:chExt cx="7358114" cy="73026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428596" y="928670"/>
              <a:ext cx="7286676" cy="1587"/>
            </a:xfrm>
            <a:prstGeom prst="line">
              <a:avLst/>
            </a:prstGeom>
            <a:ln w="762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500034" y="1000108"/>
              <a:ext cx="7286676" cy="1588"/>
            </a:xfrm>
            <a:prstGeom prst="line">
              <a:avLst/>
            </a:prstGeom>
            <a:ln w="76200">
              <a:solidFill>
                <a:srgbClr val="C69F1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5"/>
          <p:cNvGrpSpPr>
            <a:grpSpLocks/>
          </p:cNvGrpSpPr>
          <p:nvPr userDrawn="1"/>
        </p:nvGrpSpPr>
        <p:grpSpPr bwMode="auto">
          <a:xfrm>
            <a:off x="428625" y="6500813"/>
            <a:ext cx="8256588" cy="38100"/>
            <a:chOff x="428625" y="6427788"/>
            <a:chExt cx="8256588" cy="3810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428625" y="6427788"/>
              <a:ext cx="8215313" cy="1587"/>
            </a:xfrm>
            <a:prstGeom prst="line">
              <a:avLst/>
            </a:prstGeom>
            <a:ln w="381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468313" y="6464300"/>
              <a:ext cx="8216900" cy="1588"/>
            </a:xfrm>
            <a:prstGeom prst="line">
              <a:avLst/>
            </a:prstGeom>
            <a:ln w="38100">
              <a:solidFill>
                <a:srgbClr val="C69F1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819" y="85706"/>
            <a:ext cx="850394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15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rporopat/ShipExplorer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2.png"/><Relationship Id="rId12" Type="http://schemas.openxmlformats.org/officeDocument/2006/relationships/image" Target="../media/image37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3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ssovilj@unipu.hr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2463031"/>
            <a:ext cx="8258175" cy="1470025"/>
          </a:xfrm>
        </p:spPr>
        <p:txBody>
          <a:bodyPr/>
          <a:lstStyle/>
          <a:p>
            <a:r>
              <a:rPr lang="hr-HR" dirty="0" err="1" smtClean="0"/>
              <a:t>ShipExplorer</a:t>
            </a:r>
            <a:r>
              <a:rPr lang="hr-HR" dirty="0" smtClean="0"/>
              <a:t/>
            </a:r>
            <a:br>
              <a:rPr lang="hr-HR" dirty="0" smtClean="0"/>
            </a:br>
            <a:r>
              <a:rPr lang="hr-HR" sz="2000" dirty="0" smtClean="0"/>
              <a:t>Mobilna aplikacija za učenje brodograđevne terminologije i evaluaciju</a:t>
            </a:r>
            <a:endParaRPr lang="hr-HR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26387"/>
            <a:ext cx="6400800" cy="2376264"/>
          </a:xfrm>
        </p:spPr>
        <p:txBody>
          <a:bodyPr/>
          <a:lstStyle/>
          <a:p>
            <a:endParaRPr lang="en-GB" sz="2000" dirty="0" smtClean="0"/>
          </a:p>
          <a:p>
            <a:r>
              <a:rPr lang="hr-HR" sz="2000" dirty="0"/>
              <a:t/>
            </a:r>
            <a:br>
              <a:rPr lang="hr-HR" sz="2000" dirty="0"/>
            </a:br>
            <a:r>
              <a:rPr lang="hr-HR" sz="2000" dirty="0" smtClean="0"/>
              <a:t>AUTOR:</a:t>
            </a:r>
            <a:br>
              <a:rPr lang="hr-HR" sz="2000" dirty="0" smtClean="0"/>
            </a:br>
            <a:r>
              <a:rPr lang="en-GB" sz="2000" dirty="0" smtClean="0"/>
              <a:t>Roberto </a:t>
            </a:r>
            <a:r>
              <a:rPr lang="en-GB" sz="2000" dirty="0" err="1" smtClean="0"/>
              <a:t>Poropat</a:t>
            </a:r>
            <a:r>
              <a:rPr lang="hr-HR" sz="2000" dirty="0" smtClean="0"/>
              <a:t> </a:t>
            </a:r>
            <a:r>
              <a:rPr lang="fi-FI" sz="2000" dirty="0" smtClean="0"/>
              <a:t>(</a:t>
            </a:r>
            <a:r>
              <a:rPr lang="hr-HR" sz="2000" dirty="0"/>
              <a:t>rporopat@unipu.hr</a:t>
            </a:r>
            <a:r>
              <a:rPr lang="fi-FI" sz="2000" dirty="0" smtClean="0"/>
              <a:t>)</a:t>
            </a:r>
          </a:p>
          <a:p>
            <a:endParaRPr lang="hr-HR" sz="2000" dirty="0" smtClean="0"/>
          </a:p>
          <a:p>
            <a:r>
              <a:rPr lang="hr-HR" sz="2000" dirty="0" smtClean="0"/>
              <a:t/>
            </a:r>
            <a:br>
              <a:rPr lang="hr-HR" sz="2000" dirty="0" smtClean="0"/>
            </a:br>
            <a:r>
              <a:rPr lang="hr-HR" sz="2000" dirty="0" smtClean="0"/>
              <a:t>GITHUB:</a:t>
            </a:r>
            <a:r>
              <a:rPr lang="hr-HR" sz="2000" dirty="0"/>
              <a:t/>
            </a:r>
            <a:br>
              <a:rPr lang="hr-HR" sz="2000" dirty="0"/>
            </a:br>
            <a:r>
              <a:rPr lang="hr-HR" sz="2000" dirty="0">
                <a:hlinkClick r:id="rId2"/>
              </a:rPr>
              <a:t>https://</a:t>
            </a:r>
            <a:r>
              <a:rPr lang="hr-HR" sz="2000" dirty="0" smtClean="0">
                <a:hlinkClick r:id="rId2"/>
              </a:rPr>
              <a:t>github.com/rporopat/ShipExplorer</a:t>
            </a:r>
            <a:r>
              <a:rPr lang="en-GB" sz="2000" dirty="0" smtClean="0"/>
              <a:t> </a:t>
            </a:r>
            <a:endParaRPr lang="hr-HR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CE5C7-5810-493E-9E30-6E67919CF366}" type="slidenum">
              <a:rPr lang="hr-HR" altLang="en-US" smtClean="0"/>
              <a:pPr/>
              <a:t>1</a:t>
            </a:fld>
            <a:r>
              <a:rPr lang="hr-HR" altLang="en-US" smtClean="0"/>
              <a:t> / 10</a:t>
            </a:r>
            <a:endParaRPr lang="hr-H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009" y="1088736"/>
            <a:ext cx="1303982" cy="130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7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FUNKCIONALNOST: </a:t>
            </a:r>
            <a:r>
              <a:rPr lang="en-GB" dirty="0" err="1" smtClean="0"/>
              <a:t>Rješavanje</a:t>
            </a:r>
            <a:r>
              <a:rPr lang="en-GB" dirty="0" smtClean="0"/>
              <a:t> </a:t>
            </a:r>
            <a:r>
              <a:rPr lang="en-GB" dirty="0" err="1" smtClean="0"/>
              <a:t>kviza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18F7-C449-415E-B7A2-1EE877FE8FAB}" type="slidenum">
              <a:rPr lang="hr-HR" altLang="en-US" smtClean="0"/>
              <a:pPr/>
              <a:t>10</a:t>
            </a:fld>
            <a:r>
              <a:rPr lang="hr-HR" altLang="en-US" smtClean="0"/>
              <a:t> / 10</a:t>
            </a:r>
            <a:endParaRPr lang="hr-HR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212540"/>
            <a:ext cx="2803821" cy="49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2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FUNKCIONALNOST: </a:t>
            </a:r>
            <a:r>
              <a:rPr lang="en-GB" dirty="0" err="1" smtClean="0"/>
              <a:t>Evaluacija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18F7-C449-415E-B7A2-1EE877FE8FAB}" type="slidenum">
              <a:rPr lang="hr-HR" altLang="en-US" smtClean="0"/>
              <a:pPr/>
              <a:t>11</a:t>
            </a:fld>
            <a:r>
              <a:rPr lang="hr-HR" altLang="en-US" smtClean="0"/>
              <a:t> / 10</a:t>
            </a:r>
            <a:endParaRPr lang="hr-H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216169"/>
            <a:ext cx="2801780" cy="498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3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FUNKCIONALNOST: </a:t>
            </a:r>
            <a:r>
              <a:rPr lang="en-GB" dirty="0" err="1" smtClean="0"/>
              <a:t>Rezultati</a:t>
            </a:r>
            <a:r>
              <a:rPr lang="en-GB" dirty="0" smtClean="0"/>
              <a:t> &amp; </a:t>
            </a:r>
            <a:r>
              <a:rPr lang="en-GB" dirty="0" err="1" smtClean="0"/>
              <a:t>Postavke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18F7-C449-415E-B7A2-1EE877FE8FAB}" type="slidenum">
              <a:rPr lang="hr-HR" altLang="en-US" smtClean="0"/>
              <a:pPr/>
              <a:t>12</a:t>
            </a:fld>
            <a:r>
              <a:rPr lang="hr-HR" altLang="en-US" smtClean="0"/>
              <a:t> / 10</a:t>
            </a:r>
            <a:endParaRPr lang="hr-HR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4430"/>
            <a:ext cx="2801780" cy="49809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144430"/>
            <a:ext cx="1645281" cy="29249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910" y="3255269"/>
            <a:ext cx="162018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3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762"/>
            <a:ext cx="7643192" cy="582594"/>
          </a:xfrm>
        </p:spPr>
        <p:txBody>
          <a:bodyPr/>
          <a:lstStyle/>
          <a:p>
            <a:r>
              <a:rPr lang="en-GB" sz="2400" dirty="0" smtClean="0"/>
              <a:t>FUNKCIONALNOST: </a:t>
            </a:r>
            <a:r>
              <a:rPr lang="en-GB" sz="2400" dirty="0" err="1" smtClean="0"/>
              <a:t>Dijeljenje</a:t>
            </a:r>
            <a:r>
              <a:rPr lang="en-GB" sz="2400" dirty="0" smtClean="0"/>
              <a:t> &amp; </a:t>
            </a:r>
            <a:r>
              <a:rPr lang="en-GB" sz="2400" dirty="0" err="1" smtClean="0"/>
              <a:t>Povratna</a:t>
            </a:r>
            <a:r>
              <a:rPr lang="en-GB" sz="2400" dirty="0" smtClean="0"/>
              <a:t> </a:t>
            </a:r>
            <a:r>
              <a:rPr lang="en-GB" sz="2400" dirty="0" err="1" smtClean="0"/>
              <a:t>informacija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18F7-C449-415E-B7A2-1EE877FE8FAB}" type="slidenum">
              <a:rPr lang="hr-HR" altLang="en-US" smtClean="0"/>
              <a:pPr/>
              <a:t>13</a:t>
            </a:fld>
            <a:r>
              <a:rPr lang="hr-HR" altLang="en-US" smtClean="0"/>
              <a:t> / 10</a:t>
            </a:r>
            <a:endParaRPr lang="hr-HR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4430"/>
            <a:ext cx="2801780" cy="49809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096" y="3274650"/>
            <a:ext cx="732628" cy="7326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34" y="3142767"/>
            <a:ext cx="996394" cy="9963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985279"/>
            <a:ext cx="1316047" cy="131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FUNKCIONALNOST: </a:t>
            </a:r>
            <a:r>
              <a:rPr lang="en-GB" dirty="0" err="1" smtClean="0"/>
              <a:t>Pomoć</a:t>
            </a:r>
            <a:r>
              <a:rPr lang="en-GB" dirty="0" smtClean="0"/>
              <a:t> &amp; O </a:t>
            </a:r>
            <a:r>
              <a:rPr lang="en-GB" dirty="0" err="1" smtClean="0"/>
              <a:t>aplikaciji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18F7-C449-415E-B7A2-1EE877FE8FAB}" type="slidenum">
              <a:rPr lang="hr-HR" altLang="en-US" smtClean="0"/>
              <a:pPr/>
              <a:t>14</a:t>
            </a:fld>
            <a:r>
              <a:rPr lang="hr-HR" altLang="en-US" smtClean="0"/>
              <a:t> / 10</a:t>
            </a:r>
            <a:endParaRPr lang="hr-HR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4430"/>
            <a:ext cx="2801780" cy="49809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144611"/>
            <a:ext cx="1604777" cy="285293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326" y="3231540"/>
            <a:ext cx="1627781" cy="289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2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MOGUĆNOSTI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000108"/>
            <a:ext cx="5295532" cy="31489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OPIS</a:t>
            </a:r>
            <a:r>
              <a:rPr lang="hr-HR" dirty="0" smtClean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 err="1" smtClean="0"/>
              <a:t>Registracija</a:t>
            </a:r>
            <a:r>
              <a:rPr lang="en-GB" dirty="0" smtClean="0"/>
              <a:t> / </a:t>
            </a:r>
            <a:r>
              <a:rPr lang="en-GB" dirty="0" err="1" smtClean="0"/>
              <a:t>Prijava</a:t>
            </a:r>
            <a:r>
              <a:rPr lang="en-GB" dirty="0" smtClean="0"/>
              <a:t> </a:t>
            </a:r>
            <a:r>
              <a:rPr lang="en-GB" dirty="0" err="1" smtClean="0"/>
              <a:t>korisnika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 err="1" smtClean="0"/>
              <a:t>Izbor</a:t>
            </a:r>
            <a:r>
              <a:rPr lang="en-GB" dirty="0" smtClean="0"/>
              <a:t> </a:t>
            </a:r>
            <a:r>
              <a:rPr lang="en-GB" dirty="0" err="1" smtClean="0"/>
              <a:t>prilagođenih</a:t>
            </a:r>
            <a:r>
              <a:rPr lang="en-GB" dirty="0" smtClean="0"/>
              <a:t> </a:t>
            </a:r>
            <a:r>
              <a:rPr lang="en-GB" dirty="0" err="1" smtClean="0"/>
              <a:t>kvizova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 err="1" smtClean="0"/>
              <a:t>Evaluacija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 err="1" smtClean="0"/>
              <a:t>Dodavanje</a:t>
            </a:r>
            <a:r>
              <a:rPr lang="en-GB" dirty="0" smtClean="0"/>
              <a:t> </a:t>
            </a:r>
            <a:r>
              <a:rPr lang="en-GB" dirty="0" err="1" smtClean="0"/>
              <a:t>novih</a:t>
            </a:r>
            <a:r>
              <a:rPr lang="en-GB" dirty="0" smtClean="0"/>
              <a:t> </a:t>
            </a:r>
            <a:r>
              <a:rPr lang="en-GB" dirty="0" err="1" smtClean="0"/>
              <a:t>kvizova</a:t>
            </a:r>
            <a:endParaRPr lang="en-GB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 err="1" smtClean="0"/>
              <a:t>Statistika</a:t>
            </a:r>
            <a:endParaRPr lang="hr-HR" dirty="0" smtClean="0"/>
          </a:p>
          <a:p>
            <a:pPr marL="457200" lvl="1" indent="0">
              <a:buNone/>
            </a:pPr>
            <a:endParaRPr lang="hr-H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18F7-C449-415E-B7A2-1EE877FE8FAB}" type="slidenum">
              <a:rPr lang="hr-HR" altLang="en-US" smtClean="0"/>
              <a:pPr/>
              <a:t>15</a:t>
            </a:fld>
            <a:r>
              <a:rPr lang="hr-HR" altLang="en-US" smtClean="0"/>
              <a:t> / 10</a:t>
            </a:r>
            <a:endParaRPr lang="hr-HR" altLang="en-US"/>
          </a:p>
        </p:txBody>
      </p:sp>
    </p:spTree>
    <p:extLst>
      <p:ext uri="{BB962C8B-B14F-4D97-AF65-F5344CB8AC3E}">
        <p14:creationId xmlns:p14="http://schemas.microsoft.com/office/powerpoint/2010/main" val="113973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FUNKCIONALNOST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000108"/>
            <a:ext cx="8463884" cy="31489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GB" dirty="0" smtClean="0"/>
              <a:t>OPIS</a:t>
            </a:r>
            <a:r>
              <a:rPr lang="hr-HR" dirty="0" smtClean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 err="1" smtClean="0"/>
              <a:t>Osnovna</a:t>
            </a:r>
            <a:r>
              <a:rPr lang="en-GB" dirty="0" smtClean="0"/>
              <a:t> </a:t>
            </a:r>
            <a:r>
              <a:rPr lang="en-GB" dirty="0" err="1" smtClean="0"/>
              <a:t>namjena</a:t>
            </a:r>
            <a:r>
              <a:rPr lang="en-GB" dirty="0" smtClean="0"/>
              <a:t> </a:t>
            </a:r>
            <a:r>
              <a:rPr lang="en-GB" dirty="0" err="1" smtClean="0"/>
              <a:t>aplikacije</a:t>
            </a:r>
            <a:r>
              <a:rPr lang="en-GB" dirty="0" smtClean="0"/>
              <a:t>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GB" dirty="0" err="1"/>
              <a:t>P</a:t>
            </a:r>
            <a:r>
              <a:rPr lang="en-GB" dirty="0" err="1" smtClean="0"/>
              <a:t>ružanje</a:t>
            </a:r>
            <a:r>
              <a:rPr lang="en-GB" dirty="0" smtClean="0"/>
              <a:t> </a:t>
            </a:r>
            <a:r>
              <a:rPr lang="en-GB" dirty="0" err="1" smtClean="0"/>
              <a:t>znanja</a:t>
            </a:r>
            <a:r>
              <a:rPr lang="en-GB" dirty="0" smtClean="0"/>
              <a:t> (</a:t>
            </a:r>
            <a:r>
              <a:rPr lang="en-GB" dirty="0" err="1" smtClean="0"/>
              <a:t>učenje</a:t>
            </a:r>
            <a:r>
              <a:rPr lang="en-GB" dirty="0" smtClean="0"/>
              <a:t>) o </a:t>
            </a:r>
            <a:r>
              <a:rPr lang="en-GB" dirty="0" err="1" smtClean="0"/>
              <a:t>osnovnim</a:t>
            </a:r>
            <a:r>
              <a:rPr lang="en-GB" dirty="0" smtClean="0"/>
              <a:t> </a:t>
            </a:r>
            <a:r>
              <a:rPr lang="en-GB" dirty="0" err="1" smtClean="0"/>
              <a:t>pojmovima</a:t>
            </a:r>
            <a:r>
              <a:rPr lang="en-GB" dirty="0" smtClean="0"/>
              <a:t> </a:t>
            </a:r>
            <a:r>
              <a:rPr lang="en-GB" dirty="0" err="1" smtClean="0"/>
              <a:t>vezanim</a:t>
            </a:r>
            <a:r>
              <a:rPr lang="en-GB" dirty="0" smtClean="0"/>
              <a:t> </a:t>
            </a:r>
            <a:r>
              <a:rPr lang="en-GB" dirty="0" err="1" smtClean="0"/>
              <a:t>za</a:t>
            </a:r>
            <a:r>
              <a:rPr lang="en-GB" dirty="0" smtClean="0"/>
              <a:t> </a:t>
            </a:r>
            <a:r>
              <a:rPr lang="en-GB" dirty="0" err="1" smtClean="0"/>
              <a:t>brodograđevnu</a:t>
            </a:r>
            <a:r>
              <a:rPr lang="en-GB" dirty="0" smtClean="0"/>
              <a:t> </a:t>
            </a:r>
            <a:r>
              <a:rPr lang="en-GB" dirty="0" err="1" smtClean="0"/>
              <a:t>struku</a:t>
            </a:r>
            <a:endParaRPr lang="en-GB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en-GB" dirty="0" err="1" smtClean="0"/>
              <a:t>Testiranje</a:t>
            </a:r>
            <a:r>
              <a:rPr lang="en-GB" dirty="0" smtClean="0"/>
              <a:t> </a:t>
            </a:r>
            <a:r>
              <a:rPr lang="en-GB" dirty="0" err="1" smtClean="0"/>
              <a:t>znanja</a:t>
            </a:r>
            <a:endParaRPr lang="en-GB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GB" dirty="0" err="1" smtClean="0"/>
              <a:t>Evaluacija</a:t>
            </a:r>
            <a:r>
              <a:rPr lang="en-GB" dirty="0" smtClean="0"/>
              <a:t>, </a:t>
            </a:r>
            <a:r>
              <a:rPr lang="en-GB" dirty="0" err="1" smtClean="0"/>
              <a:t>praćenje</a:t>
            </a:r>
            <a:r>
              <a:rPr lang="en-GB" dirty="0" smtClean="0"/>
              <a:t> </a:t>
            </a:r>
            <a:r>
              <a:rPr lang="en-GB" dirty="0" err="1" smtClean="0"/>
              <a:t>statistike</a:t>
            </a:r>
            <a:endParaRPr lang="en-GB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en-GB" dirty="0" err="1" smtClean="0"/>
              <a:t>Povratne</a:t>
            </a:r>
            <a:r>
              <a:rPr lang="en-GB" dirty="0" smtClean="0"/>
              <a:t> </a:t>
            </a:r>
            <a:r>
              <a:rPr lang="en-GB" dirty="0" err="1" smtClean="0"/>
              <a:t>informacije</a:t>
            </a:r>
            <a:r>
              <a:rPr lang="en-GB" dirty="0" smtClean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 err="1" smtClean="0"/>
              <a:t>komunikacija</a:t>
            </a:r>
            <a:r>
              <a:rPr lang="en-GB" dirty="0" smtClean="0"/>
              <a:t> </a:t>
            </a:r>
            <a:r>
              <a:rPr lang="en-GB" dirty="0" err="1" smtClean="0"/>
              <a:t>sa</a:t>
            </a:r>
            <a:r>
              <a:rPr lang="en-GB" dirty="0" smtClean="0"/>
              <a:t>: </a:t>
            </a:r>
            <a:r>
              <a:rPr lang="en-GB" dirty="0" err="1" smtClean="0"/>
              <a:t>predavačem</a:t>
            </a:r>
            <a:r>
              <a:rPr lang="en-GB" dirty="0" smtClean="0"/>
              <a:t>/</a:t>
            </a:r>
            <a:r>
              <a:rPr lang="en-GB" dirty="0" err="1" smtClean="0"/>
              <a:t>mentorom</a:t>
            </a:r>
            <a:r>
              <a:rPr lang="en-GB" dirty="0" smtClean="0"/>
              <a:t>/</a:t>
            </a:r>
            <a:r>
              <a:rPr lang="en-GB" dirty="0" err="1" smtClean="0"/>
              <a:t>učiteljem</a:t>
            </a:r>
            <a:r>
              <a:rPr lang="en-GB" dirty="0" smtClean="0"/>
              <a:t>/</a:t>
            </a:r>
            <a:r>
              <a:rPr lang="en-GB" dirty="0" err="1" smtClean="0"/>
              <a:t>nastavnikom</a:t>
            </a:r>
            <a:r>
              <a:rPr lang="en-GB" dirty="0" smtClean="0"/>
              <a:t>/</a:t>
            </a:r>
            <a:r>
              <a:rPr lang="en-GB" dirty="0" err="1" smtClean="0"/>
              <a:t>profesorom</a:t>
            </a:r>
            <a:r>
              <a:rPr lang="en-GB" dirty="0" smtClean="0"/>
              <a:t>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18F7-C449-415E-B7A2-1EE877FE8FAB}" type="slidenum">
              <a:rPr lang="hr-HR" altLang="en-US" smtClean="0"/>
              <a:pPr/>
              <a:t>16</a:t>
            </a:fld>
            <a:r>
              <a:rPr lang="hr-HR" altLang="en-US" smtClean="0"/>
              <a:t> / 10</a:t>
            </a:r>
            <a:endParaRPr lang="hr-HR" altLang="en-US"/>
          </a:p>
        </p:txBody>
      </p:sp>
    </p:spTree>
    <p:extLst>
      <p:ext uri="{BB962C8B-B14F-4D97-AF65-F5344CB8AC3E}">
        <p14:creationId xmlns:p14="http://schemas.microsoft.com/office/powerpoint/2010/main" val="15762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1331640" y="1844824"/>
            <a:ext cx="4919778" cy="3456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ARHITEKTURA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18F7-C449-415E-B7A2-1EE877FE8FAB}" type="slidenum">
              <a:rPr lang="hr-HR" altLang="en-US" smtClean="0"/>
              <a:pPr/>
              <a:t>17</a:t>
            </a:fld>
            <a:r>
              <a:rPr lang="hr-HR" altLang="en-US" smtClean="0"/>
              <a:t> / 10</a:t>
            </a:r>
            <a:endParaRPr lang="hr-HR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961094"/>
            <a:ext cx="864096" cy="8640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5445224"/>
            <a:ext cx="864096" cy="864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07" y="2167681"/>
            <a:ext cx="1594633" cy="28349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266546"/>
            <a:ext cx="722377" cy="7223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59" y="3284984"/>
            <a:ext cx="727401" cy="7310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36" y="2651623"/>
            <a:ext cx="614923" cy="6149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36" y="4294611"/>
            <a:ext cx="604676" cy="6046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04" y="5002584"/>
            <a:ext cx="1155652" cy="8667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843" y="1412776"/>
            <a:ext cx="819914" cy="8199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331" y="1962372"/>
            <a:ext cx="1501426" cy="7116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693" y="5589240"/>
            <a:ext cx="1477648" cy="92353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3203848" y="1412560"/>
            <a:ext cx="0" cy="4412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380312" y="1412776"/>
            <a:ext cx="0" cy="4412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>
            <a:spLocks/>
          </p:cNvSpPr>
          <p:nvPr/>
        </p:nvSpPr>
        <p:spPr>
          <a:xfrm>
            <a:off x="4718955" y="1271623"/>
            <a:ext cx="2186921" cy="582594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 Narrow"/>
                <a:ea typeface="ＭＳ Ｐゴシック" charset="-128"/>
                <a:cs typeface="Arial Narrow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sz="2400" dirty="0" err="1" smtClean="0">
                <a:solidFill>
                  <a:srgbClr val="B4485F"/>
                </a:solidFill>
              </a:rPr>
              <a:t>Logički</a:t>
            </a:r>
            <a:r>
              <a:rPr lang="en-GB" sz="2400" dirty="0" smtClean="0">
                <a:solidFill>
                  <a:srgbClr val="B4485F"/>
                </a:solidFill>
              </a:rPr>
              <a:t> </a:t>
            </a:r>
            <a:r>
              <a:rPr lang="en-GB" sz="2400" dirty="0" err="1" smtClean="0">
                <a:solidFill>
                  <a:srgbClr val="B4485F"/>
                </a:solidFill>
              </a:rPr>
              <a:t>sloj</a:t>
            </a:r>
            <a:endParaRPr lang="en-US" sz="2400" dirty="0">
              <a:solidFill>
                <a:srgbClr val="B4485F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619944" y="1273663"/>
            <a:ext cx="2511896" cy="582594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 Narrow"/>
                <a:ea typeface="ＭＳ Ｐゴシック" charset="-128"/>
                <a:cs typeface="Arial Narrow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sz="2400" dirty="0" err="1" smtClean="0">
                <a:solidFill>
                  <a:srgbClr val="B4485F"/>
                </a:solidFill>
              </a:rPr>
              <a:t>Prezentacijski</a:t>
            </a:r>
            <a:r>
              <a:rPr lang="en-GB" sz="2400" dirty="0" smtClean="0">
                <a:solidFill>
                  <a:srgbClr val="B4485F"/>
                </a:solidFill>
              </a:rPr>
              <a:t> </a:t>
            </a:r>
            <a:r>
              <a:rPr lang="en-GB" sz="2400" dirty="0" err="1" smtClean="0">
                <a:solidFill>
                  <a:srgbClr val="B4485F"/>
                </a:solidFill>
              </a:rPr>
              <a:t>sloj</a:t>
            </a:r>
            <a:endParaRPr lang="en-US" sz="2400" dirty="0">
              <a:solidFill>
                <a:srgbClr val="B4485F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7252583" y="3167039"/>
            <a:ext cx="2186921" cy="1421504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 Narrow"/>
                <a:ea typeface="ＭＳ Ｐゴシック" charset="-128"/>
                <a:cs typeface="Arial Narrow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GB" sz="2000" dirty="0" err="1" smtClean="0">
                <a:solidFill>
                  <a:srgbClr val="B4485F"/>
                </a:solidFill>
              </a:rPr>
              <a:t>Podatkovni</a:t>
            </a:r>
            <a:r>
              <a:rPr lang="en-GB" sz="2000" dirty="0" smtClean="0">
                <a:solidFill>
                  <a:srgbClr val="B4485F"/>
                </a:solidFill>
              </a:rPr>
              <a:t> </a:t>
            </a:r>
          </a:p>
          <a:p>
            <a:pPr algn="ctr"/>
            <a:r>
              <a:rPr lang="en-GB" sz="2000" dirty="0" smtClean="0">
                <a:solidFill>
                  <a:srgbClr val="B4485F"/>
                </a:solidFill>
              </a:rPr>
              <a:t>-</a:t>
            </a:r>
          </a:p>
          <a:p>
            <a:pPr algn="ctr"/>
            <a:r>
              <a:rPr lang="en-GB" sz="2000" dirty="0" smtClean="0">
                <a:solidFill>
                  <a:srgbClr val="B4485F"/>
                </a:solidFill>
              </a:rPr>
              <a:t> </a:t>
            </a:r>
            <a:r>
              <a:rPr lang="en-GB" sz="2000" dirty="0" err="1" smtClean="0">
                <a:solidFill>
                  <a:srgbClr val="B4485F"/>
                </a:solidFill>
              </a:rPr>
              <a:t>Operacijski</a:t>
            </a:r>
            <a:endParaRPr lang="en-GB" sz="2000" dirty="0" smtClean="0">
              <a:solidFill>
                <a:srgbClr val="B4485F"/>
              </a:solidFill>
            </a:endParaRPr>
          </a:p>
          <a:p>
            <a:pPr algn="ctr"/>
            <a:r>
              <a:rPr lang="en-GB" sz="2000" dirty="0" smtClean="0">
                <a:solidFill>
                  <a:srgbClr val="B4485F"/>
                </a:solidFill>
              </a:rPr>
              <a:t> </a:t>
            </a:r>
            <a:r>
              <a:rPr lang="en-GB" sz="2000" dirty="0" err="1" smtClean="0">
                <a:solidFill>
                  <a:srgbClr val="B4485F"/>
                </a:solidFill>
              </a:rPr>
              <a:t>sloj</a:t>
            </a:r>
            <a:endParaRPr lang="en-US" sz="2000" dirty="0">
              <a:solidFill>
                <a:srgbClr val="B4485F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2379">
            <a:off x="285844" y="4343345"/>
            <a:ext cx="1014579" cy="43685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67" y="3446038"/>
            <a:ext cx="646076" cy="27818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12" y="3429000"/>
            <a:ext cx="646076" cy="2781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14533">
            <a:off x="5948132" y="3272944"/>
            <a:ext cx="646076" cy="27818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14533">
            <a:off x="7021204" y="2521549"/>
            <a:ext cx="646076" cy="2781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752">
            <a:off x="5919517" y="3747663"/>
            <a:ext cx="646076" cy="2781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752">
            <a:off x="7022069" y="4780306"/>
            <a:ext cx="646076" cy="278187"/>
          </a:xfrm>
          <a:prstGeom prst="rect">
            <a:avLst/>
          </a:prstGeom>
        </p:spPr>
      </p:pic>
      <p:sp>
        <p:nvSpPr>
          <p:cNvPr id="34" name="Title 1"/>
          <p:cNvSpPr txBox="1">
            <a:spLocks/>
          </p:cNvSpPr>
          <p:nvPr/>
        </p:nvSpPr>
        <p:spPr>
          <a:xfrm>
            <a:off x="4034100" y="2440132"/>
            <a:ext cx="1454042" cy="582594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 Narrow"/>
                <a:ea typeface="ＭＳ Ｐゴシック" charset="-128"/>
                <a:cs typeface="Arial Narrow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sz="2400" dirty="0" smtClean="0">
                <a:solidFill>
                  <a:srgbClr val="B4485F"/>
                </a:solidFill>
              </a:rPr>
              <a:t>JEZGRA</a:t>
            </a:r>
            <a:endParaRPr lang="en-US" sz="2400" dirty="0">
              <a:solidFill>
                <a:srgbClr val="B4485F"/>
              </a:solidFill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4043228" y="4340219"/>
            <a:ext cx="1454042" cy="582594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 Narrow"/>
                <a:ea typeface="ＭＳ Ｐゴシック" charset="-128"/>
                <a:cs typeface="Arial Narrow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sz="2400" dirty="0" smtClean="0">
                <a:solidFill>
                  <a:srgbClr val="B4485F"/>
                </a:solidFill>
              </a:rPr>
              <a:t>JEZGRA</a:t>
            </a:r>
            <a:endParaRPr lang="en-US" sz="2400" dirty="0">
              <a:solidFill>
                <a:srgbClr val="B448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94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4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BUDUĆNOST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655" y="2276872"/>
            <a:ext cx="8258204" cy="3292988"/>
          </a:xfrm>
        </p:spPr>
        <p:txBody>
          <a:bodyPr/>
          <a:lstStyle/>
          <a:p>
            <a:r>
              <a:rPr lang="hr-HR" dirty="0" smtClean="0"/>
              <a:t>POBOLJŠANJA</a:t>
            </a:r>
            <a:r>
              <a:rPr lang="en-GB" dirty="0" smtClean="0"/>
              <a:t> &amp; IDEJE</a:t>
            </a:r>
            <a:r>
              <a:rPr lang="hr-HR" dirty="0" smtClean="0"/>
              <a:t>:</a:t>
            </a:r>
          </a:p>
          <a:p>
            <a:pPr lvl="1"/>
            <a:r>
              <a:rPr lang="hr-HR" dirty="0" smtClean="0"/>
              <a:t>Koncept: Vizualizacija – Učenje – Evaluacija </a:t>
            </a:r>
          </a:p>
          <a:p>
            <a:pPr lvl="2"/>
            <a:r>
              <a:rPr lang="hr-HR" dirty="0" smtClean="0"/>
              <a:t>Integrirati vizualizaciju</a:t>
            </a:r>
          </a:p>
          <a:p>
            <a:pPr lvl="2"/>
            <a:r>
              <a:rPr lang="hr-HR" dirty="0" smtClean="0"/>
              <a:t>Primjenjivost: Informatika; Robotika; Arhitektura; Medicina …</a:t>
            </a:r>
          </a:p>
          <a:p>
            <a:pPr lvl="1"/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18F7-C449-415E-B7A2-1EE877FE8FAB}" type="slidenum">
              <a:rPr lang="hr-HR" altLang="en-US" smtClean="0"/>
              <a:pPr/>
              <a:t>18</a:t>
            </a:fld>
            <a:r>
              <a:rPr lang="hr-HR" altLang="en-US" smtClean="0"/>
              <a:t> / 10</a:t>
            </a:r>
            <a:endParaRPr lang="hr-HR" altLang="en-US"/>
          </a:p>
        </p:txBody>
      </p:sp>
    </p:spTree>
    <p:extLst>
      <p:ext uri="{BB962C8B-B14F-4D97-AF65-F5344CB8AC3E}">
        <p14:creationId xmlns:p14="http://schemas.microsoft.com/office/powerpoint/2010/main" val="61558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RAZVOJ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18F7-C449-415E-B7A2-1EE877FE8FAB}" type="slidenum">
              <a:rPr lang="hr-HR" altLang="en-US" smtClean="0"/>
              <a:pPr/>
              <a:t>19</a:t>
            </a:fld>
            <a:r>
              <a:rPr lang="hr-HR" altLang="en-US" smtClean="0"/>
              <a:t> / 10</a:t>
            </a:r>
            <a:endParaRPr lang="hr-HR" alt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49849293"/>
              </p:ext>
            </p:extLst>
          </p:nvPr>
        </p:nvGraphicFramePr>
        <p:xfrm>
          <a:off x="817041" y="1350022"/>
          <a:ext cx="6840760" cy="4586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08720"/>
            <a:ext cx="1008112" cy="1008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65" y="1772816"/>
            <a:ext cx="1502296" cy="1502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380" y="4892891"/>
            <a:ext cx="1768420" cy="1768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5013176"/>
            <a:ext cx="1202482" cy="13557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73063"/>
            <a:ext cx="1434281" cy="1434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996952"/>
            <a:ext cx="1555998" cy="11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1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One-Sentence Pitch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18F7-C449-415E-B7A2-1EE877FE8FAB}" type="slidenum">
              <a:rPr lang="hr-HR" altLang="en-US" smtClean="0"/>
              <a:pPr/>
              <a:t>2</a:t>
            </a:fld>
            <a:r>
              <a:rPr lang="hr-HR" altLang="en-US" dirty="0" smtClean="0"/>
              <a:t> / 10</a:t>
            </a:r>
            <a:endParaRPr lang="hr-HR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296" y="1347679"/>
            <a:ext cx="1303982" cy="130398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7200" y="3645024"/>
            <a:ext cx="8258175" cy="1470025"/>
          </a:xfrm>
          <a:prstGeom prst="rect">
            <a:avLst/>
          </a:prstGeom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Arial Narrow"/>
                <a:ea typeface="ＭＳ Ｐゴシック" charset="-128"/>
                <a:cs typeface="Arial Narrow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hr-HR" dirty="0" err="1" smtClean="0"/>
              <a:t>ShipExplorer</a:t>
            </a:r>
            <a:r>
              <a:rPr lang="hr-HR" dirty="0" smtClean="0"/>
              <a:t> je aplikacija </a:t>
            </a:r>
            <a:r>
              <a:rPr lang="en-GB" dirty="0" err="1" smtClean="0"/>
              <a:t>prvenstveno</a:t>
            </a:r>
            <a:r>
              <a:rPr lang="en-GB" dirty="0" smtClean="0"/>
              <a:t> </a:t>
            </a:r>
            <a:r>
              <a:rPr lang="hr-HR" dirty="0" smtClean="0"/>
              <a:t>namijenjena učenicima srednjih škola i studentima brodograđevnih smjerova te učiteljima i nastavnicima kao priprema za obradu gradiva i evaluaciju </a:t>
            </a:r>
            <a:br>
              <a:rPr lang="hr-HR" dirty="0" smtClean="0"/>
            </a:br>
            <a:endParaRPr lang="hr-HR" sz="2000" dirty="0"/>
          </a:p>
        </p:txBody>
      </p:sp>
    </p:spTree>
    <p:extLst>
      <p:ext uri="{BB962C8B-B14F-4D97-AF65-F5344CB8AC3E}">
        <p14:creationId xmlns:p14="http://schemas.microsoft.com/office/powerpoint/2010/main" val="27725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625" y="2463031"/>
            <a:ext cx="8258175" cy="821953"/>
          </a:xfrm>
        </p:spPr>
        <p:txBody>
          <a:bodyPr/>
          <a:lstStyle/>
          <a:p>
            <a:r>
              <a:rPr lang="hr-HR" smtClean="0"/>
              <a:t>Hvala!</a:t>
            </a:r>
            <a:endParaRPr lang="hr-HR" sz="2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26387"/>
            <a:ext cx="6400800" cy="2376264"/>
          </a:xfrm>
        </p:spPr>
        <p:txBody>
          <a:bodyPr/>
          <a:lstStyle/>
          <a:p>
            <a:r>
              <a:rPr lang="hr-HR" sz="2000" dirty="0"/>
              <a:t/>
            </a:r>
            <a:br>
              <a:rPr lang="hr-HR" sz="2000" dirty="0"/>
            </a:br>
            <a:r>
              <a:rPr lang="hr-HR" sz="2000" dirty="0" smtClean="0"/>
              <a:t>ORGANIZACIJA:</a:t>
            </a:r>
            <a:br>
              <a:rPr lang="hr-HR" sz="2000" dirty="0" smtClean="0"/>
            </a:br>
            <a:r>
              <a:rPr lang="hr-HR" sz="1600" dirty="0" smtClean="0"/>
              <a:t>Sveučilište </a:t>
            </a:r>
            <a:r>
              <a:rPr lang="hr-HR" sz="1600" dirty="0"/>
              <a:t>Jurja Dobrile u Puli</a:t>
            </a:r>
          </a:p>
          <a:p>
            <a:r>
              <a:rPr lang="hr-HR" sz="1600" dirty="0"/>
              <a:t>Odjel za informacijsko-komunikacijske </a:t>
            </a:r>
            <a:r>
              <a:rPr lang="hr-HR" sz="1600" dirty="0" smtClean="0"/>
              <a:t>tehnologije</a:t>
            </a:r>
          </a:p>
          <a:p>
            <a:r>
              <a:rPr lang="hr-HR" sz="1600" dirty="0" smtClean="0"/>
              <a:t>Diplomski studij Informatike, 1. godina</a:t>
            </a:r>
            <a:endParaRPr lang="hr-HR" sz="1600" dirty="0"/>
          </a:p>
          <a:p>
            <a:r>
              <a:rPr lang="hr-HR" sz="1600" dirty="0"/>
              <a:t>Mobilne aplikacije, </a:t>
            </a:r>
            <a:r>
              <a:rPr lang="hr-HR" sz="1600" dirty="0" err="1"/>
              <a:t>Ak.g</a:t>
            </a:r>
            <a:r>
              <a:rPr lang="hr-HR" sz="1600" dirty="0"/>
              <a:t>. </a:t>
            </a:r>
            <a:r>
              <a:rPr lang="hr-HR" sz="1600" dirty="0" smtClean="0"/>
              <a:t>201</a:t>
            </a:r>
            <a:r>
              <a:rPr lang="en-GB" sz="1600" dirty="0" smtClean="0"/>
              <a:t>7</a:t>
            </a:r>
            <a:r>
              <a:rPr lang="hr-HR" sz="1600" dirty="0" smtClean="0"/>
              <a:t>./201</a:t>
            </a:r>
            <a:r>
              <a:rPr lang="en-GB" sz="1600" dirty="0" smtClean="0"/>
              <a:t>8</a:t>
            </a:r>
            <a:r>
              <a:rPr lang="hr-HR" sz="1600" dirty="0" smtClean="0"/>
              <a:t>.</a:t>
            </a:r>
            <a:endParaRPr lang="hr-HR" sz="1600" dirty="0"/>
          </a:p>
          <a:p>
            <a:r>
              <a:rPr lang="hr-HR" sz="1600" dirty="0" smtClean="0"/>
              <a:t>Nositelj: </a:t>
            </a:r>
            <a:r>
              <a:rPr lang="hr-HR" sz="1600" dirty="0"/>
              <a:t>Siniša </a:t>
            </a:r>
            <a:r>
              <a:rPr lang="hr-HR" sz="1600" dirty="0" err="1"/>
              <a:t>Sovilj</a:t>
            </a:r>
            <a:r>
              <a:rPr lang="hr-HR" sz="1600" dirty="0"/>
              <a:t> (</a:t>
            </a:r>
            <a:r>
              <a:rPr lang="hr-HR" sz="1600" dirty="0" smtClean="0">
                <a:hlinkClick r:id="rId2"/>
              </a:rPr>
              <a:t>ssovilj@unipu.hr</a:t>
            </a:r>
            <a:r>
              <a:rPr lang="hr-HR" sz="1600" dirty="0" smtClean="0"/>
              <a:t>)</a:t>
            </a:r>
            <a:endParaRPr lang="hr-HR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CE5C7-5810-493E-9E30-6E67919CF366}" type="slidenum">
              <a:rPr lang="hr-HR" altLang="en-US" smtClean="0"/>
              <a:pPr/>
              <a:t>20</a:t>
            </a:fld>
            <a:r>
              <a:rPr lang="hr-HR" altLang="en-US" smtClean="0"/>
              <a:t> / 10</a:t>
            </a:r>
            <a:endParaRPr lang="hr-H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009" y="1088736"/>
            <a:ext cx="1303982" cy="130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7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622" y="1988840"/>
            <a:ext cx="8258204" cy="3240360"/>
          </a:xfrm>
        </p:spPr>
        <p:txBody>
          <a:bodyPr/>
          <a:lstStyle/>
          <a:p>
            <a:r>
              <a:rPr lang="hr-HR" dirty="0" smtClean="0"/>
              <a:t>PROBLEM:</a:t>
            </a:r>
          </a:p>
          <a:p>
            <a:pPr lvl="1"/>
            <a:r>
              <a:rPr lang="hr-HR" dirty="0" smtClean="0"/>
              <a:t>Nedostatak All-In-One rješenja</a:t>
            </a:r>
            <a:endParaRPr lang="en-GB" dirty="0" smtClean="0"/>
          </a:p>
          <a:p>
            <a:pPr lvl="2"/>
            <a:r>
              <a:rPr lang="hr-HR" dirty="0" smtClean="0"/>
              <a:t> Vizualizacija</a:t>
            </a:r>
            <a:endParaRPr lang="en-GB" dirty="0" smtClean="0"/>
          </a:p>
          <a:p>
            <a:pPr lvl="2"/>
            <a:r>
              <a:rPr lang="hr-HR" dirty="0" smtClean="0"/>
              <a:t>Obrazovanje</a:t>
            </a:r>
            <a:endParaRPr lang="en-GB" dirty="0" smtClean="0"/>
          </a:p>
          <a:p>
            <a:pPr lvl="2"/>
            <a:r>
              <a:rPr lang="hr-HR" dirty="0" smtClean="0"/>
              <a:t>Evaluacija </a:t>
            </a:r>
          </a:p>
          <a:p>
            <a:pPr lvl="1"/>
            <a:r>
              <a:rPr lang="hr-HR" dirty="0" smtClean="0"/>
              <a:t>Trenutno korištenje CAD software-a + literature</a:t>
            </a:r>
          </a:p>
          <a:p>
            <a:pPr marL="457200" lvl="1" indent="0">
              <a:buNone/>
            </a:pPr>
            <a:endParaRPr lang="hr-HR" sz="16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18F7-C449-415E-B7A2-1EE877FE8FAB}" type="slidenum">
              <a:rPr lang="hr-HR" altLang="en-US" smtClean="0"/>
              <a:pPr/>
              <a:t>3</a:t>
            </a:fld>
            <a:r>
              <a:rPr lang="hr-HR" altLang="en-US" smtClean="0"/>
              <a:t> / 10</a:t>
            </a:r>
            <a:endParaRPr lang="hr-HR" altLang="en-US"/>
          </a:p>
        </p:txBody>
      </p:sp>
    </p:spTree>
    <p:extLst>
      <p:ext uri="{BB962C8B-B14F-4D97-AF65-F5344CB8AC3E}">
        <p14:creationId xmlns:p14="http://schemas.microsoft.com/office/powerpoint/2010/main" val="7609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RJEŠENJE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4864"/>
            <a:ext cx="8258204" cy="3456384"/>
          </a:xfrm>
        </p:spPr>
        <p:txBody>
          <a:bodyPr/>
          <a:lstStyle/>
          <a:p>
            <a:pPr marL="457200" lvl="1" indent="0">
              <a:buNone/>
            </a:pPr>
            <a:endParaRPr lang="hr-HR" sz="1600" dirty="0" smtClean="0"/>
          </a:p>
          <a:p>
            <a:r>
              <a:rPr lang="hr-HR" dirty="0" smtClean="0"/>
              <a:t>RJEŠENJE:</a:t>
            </a:r>
          </a:p>
          <a:p>
            <a:pPr lvl="1"/>
            <a:r>
              <a:rPr lang="hr-HR" dirty="0" smtClean="0"/>
              <a:t>U kombinaciji sa igrom </a:t>
            </a:r>
            <a:r>
              <a:rPr lang="hr-HR" dirty="0" err="1" smtClean="0"/>
              <a:t>ShipExplorer</a:t>
            </a:r>
            <a:r>
              <a:rPr lang="hr-HR" dirty="0" smtClean="0"/>
              <a:t> (DPRI) vizualna predodžba + učenje pojmova + evaluacija</a:t>
            </a:r>
          </a:p>
          <a:p>
            <a:pPr lvl="1"/>
            <a:r>
              <a:rPr lang="hr-HR" dirty="0" smtClean="0"/>
              <a:t>Korištenje u nastavnom procesu; Predstavljanje novih proizvoda</a:t>
            </a:r>
            <a:r>
              <a:rPr lang="en-GB" dirty="0" smtClean="0"/>
              <a:t> - </a:t>
            </a:r>
            <a:r>
              <a:rPr lang="en-GB" dirty="0" err="1" smtClean="0"/>
              <a:t>modela</a:t>
            </a:r>
            <a:r>
              <a:rPr lang="en-GB" dirty="0" smtClean="0"/>
              <a:t> (</a:t>
            </a:r>
            <a:r>
              <a:rPr lang="hr-HR" dirty="0" smtClean="0"/>
              <a:t>primjenjiv koncept</a:t>
            </a:r>
            <a:r>
              <a:rPr lang="en-GB" dirty="0" smtClean="0"/>
              <a:t>)</a:t>
            </a:r>
            <a:r>
              <a:rPr lang="hr-HR" dirty="0" smtClean="0"/>
              <a:t>; Edukacija zaposlenika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18F7-C449-415E-B7A2-1EE877FE8FAB}" type="slidenum">
              <a:rPr lang="hr-HR" altLang="en-US" smtClean="0"/>
              <a:pPr/>
              <a:t>4</a:t>
            </a:fld>
            <a:r>
              <a:rPr lang="hr-HR" altLang="en-US" smtClean="0"/>
              <a:t> / 10</a:t>
            </a:r>
            <a:endParaRPr lang="hr-HR" altLang="en-US"/>
          </a:p>
        </p:txBody>
      </p:sp>
    </p:spTree>
    <p:extLst>
      <p:ext uri="{BB962C8B-B14F-4D97-AF65-F5344CB8AC3E}">
        <p14:creationId xmlns:p14="http://schemas.microsoft.com/office/powerpoint/2010/main" val="296994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KORISNICI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2348880"/>
            <a:ext cx="8258204" cy="2376264"/>
          </a:xfrm>
        </p:spPr>
        <p:txBody>
          <a:bodyPr/>
          <a:lstStyle/>
          <a:p>
            <a:pPr marL="457200" lvl="1" indent="0">
              <a:buNone/>
            </a:pPr>
            <a:endParaRPr lang="hr-HR" sz="1600" dirty="0" smtClean="0"/>
          </a:p>
          <a:p>
            <a:r>
              <a:rPr lang="hr-HR" dirty="0" smtClean="0"/>
              <a:t>BROJ KORISNIKA:</a:t>
            </a:r>
          </a:p>
          <a:p>
            <a:pPr lvl="1"/>
            <a:r>
              <a:rPr lang="hr-HR" dirty="0" smtClean="0"/>
              <a:t>Obrazovne ustanove</a:t>
            </a:r>
            <a:endParaRPr lang="en-GB" dirty="0" smtClean="0"/>
          </a:p>
          <a:p>
            <a:pPr lvl="1"/>
            <a:r>
              <a:rPr lang="hr-HR" dirty="0" smtClean="0"/>
              <a:t>Privatna poduzeća (brodogradnja)</a:t>
            </a:r>
            <a:endParaRPr lang="en-GB" dirty="0" smtClean="0"/>
          </a:p>
          <a:p>
            <a:pPr lvl="1"/>
            <a:r>
              <a:rPr lang="hr-HR" dirty="0"/>
              <a:t>Privatna poduzeća </a:t>
            </a:r>
            <a:r>
              <a:rPr lang="en-GB" dirty="0" smtClean="0"/>
              <a:t>– </a:t>
            </a:r>
            <a:r>
              <a:rPr lang="en-GB" dirty="0" err="1" smtClean="0"/>
              <a:t>ostalo</a:t>
            </a:r>
            <a:r>
              <a:rPr lang="en-GB" dirty="0" smtClean="0"/>
              <a:t> </a:t>
            </a:r>
            <a:endParaRPr lang="hr-HR" dirty="0"/>
          </a:p>
          <a:p>
            <a:pPr lvl="1"/>
            <a:endParaRPr lang="hr-H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18F7-C449-415E-B7A2-1EE877FE8FAB}" type="slidenum">
              <a:rPr lang="hr-HR" altLang="en-US" smtClean="0"/>
              <a:pPr/>
              <a:t>5</a:t>
            </a:fld>
            <a:r>
              <a:rPr lang="hr-HR" altLang="en-US" smtClean="0"/>
              <a:t> / 10</a:t>
            </a:r>
            <a:endParaRPr lang="hr-HR" altLang="en-US"/>
          </a:p>
        </p:txBody>
      </p:sp>
    </p:spTree>
    <p:extLst>
      <p:ext uri="{BB962C8B-B14F-4D97-AF65-F5344CB8AC3E}">
        <p14:creationId xmlns:p14="http://schemas.microsoft.com/office/powerpoint/2010/main" val="61686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FUNKCIONALNOST: </a:t>
            </a:r>
            <a:r>
              <a:rPr lang="en-GB" dirty="0" err="1" smtClean="0"/>
              <a:t>Registracija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18F7-C449-415E-B7A2-1EE877FE8FAB}" type="slidenum">
              <a:rPr lang="hr-HR" altLang="en-US" smtClean="0"/>
              <a:pPr/>
              <a:t>6</a:t>
            </a:fld>
            <a:r>
              <a:rPr lang="hr-HR" altLang="en-US" smtClean="0"/>
              <a:t> / 10</a:t>
            </a:r>
            <a:endParaRPr lang="hr-HR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08723"/>
            <a:ext cx="2738903" cy="4869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221662"/>
            <a:ext cx="2738902" cy="486916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707904" y="3429000"/>
            <a:ext cx="1224136" cy="576064"/>
          </a:xfrm>
          <a:prstGeom prst="rightArrow">
            <a:avLst/>
          </a:prstGeom>
          <a:solidFill>
            <a:srgbClr val="B4485F"/>
          </a:solidFill>
          <a:ln>
            <a:solidFill>
              <a:srgbClr val="2E5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8348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FUNKCIONALNOST: Help – </a:t>
            </a:r>
            <a:r>
              <a:rPr lang="en-GB" dirty="0" err="1" smtClean="0"/>
              <a:t>Prijava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18F7-C449-415E-B7A2-1EE877FE8FAB}" type="slidenum">
              <a:rPr lang="hr-HR" altLang="en-US" smtClean="0"/>
              <a:pPr/>
              <a:t>7</a:t>
            </a:fld>
            <a:r>
              <a:rPr lang="hr-HR" altLang="en-US" smtClean="0"/>
              <a:t> / 10</a:t>
            </a:r>
            <a:endParaRPr lang="hr-HR" altLang="en-US"/>
          </a:p>
        </p:txBody>
      </p:sp>
      <p:sp>
        <p:nvSpPr>
          <p:cNvPr id="9" name="Right Arrow 8"/>
          <p:cNvSpPr/>
          <p:nvPr/>
        </p:nvSpPr>
        <p:spPr>
          <a:xfrm>
            <a:off x="3707904" y="3429000"/>
            <a:ext cx="1224136" cy="576064"/>
          </a:xfrm>
          <a:prstGeom prst="rightArrow">
            <a:avLst/>
          </a:prstGeom>
          <a:solidFill>
            <a:srgbClr val="B4485F"/>
          </a:solidFill>
          <a:ln>
            <a:solidFill>
              <a:srgbClr val="2E5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01047"/>
            <a:ext cx="2743220" cy="48768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221662"/>
            <a:ext cx="2731624" cy="485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5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FUNKCIONALNOST: </a:t>
            </a:r>
            <a:r>
              <a:rPr lang="en-GB" dirty="0" err="1" smtClean="0"/>
              <a:t>Izbor</a:t>
            </a:r>
            <a:r>
              <a:rPr lang="en-GB" dirty="0" smtClean="0"/>
              <a:t> </a:t>
            </a:r>
            <a:r>
              <a:rPr lang="en-GB" dirty="0" err="1" smtClean="0"/>
              <a:t>kviza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18F7-C449-415E-B7A2-1EE877FE8FAB}" type="slidenum">
              <a:rPr lang="hr-HR" altLang="en-US" smtClean="0"/>
              <a:pPr/>
              <a:t>8</a:t>
            </a:fld>
            <a:r>
              <a:rPr lang="hr-HR" altLang="en-US" smtClean="0"/>
              <a:t> / 10</a:t>
            </a:r>
            <a:endParaRPr lang="hr-HR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196752"/>
            <a:ext cx="2808312" cy="499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8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FUNKCIONALNOST: </a:t>
            </a:r>
            <a:r>
              <a:rPr lang="en-GB" dirty="0" err="1" smtClean="0"/>
              <a:t>Pokretanje</a:t>
            </a:r>
            <a:r>
              <a:rPr lang="en-GB" dirty="0" smtClean="0"/>
              <a:t> </a:t>
            </a:r>
            <a:r>
              <a:rPr lang="en-GB" dirty="0" err="1" smtClean="0"/>
              <a:t>kviza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018F7-C449-415E-B7A2-1EE877FE8FAB}" type="slidenum">
              <a:rPr lang="hr-HR" altLang="en-US" smtClean="0"/>
              <a:pPr/>
              <a:t>9</a:t>
            </a:fld>
            <a:r>
              <a:rPr lang="hr-HR" altLang="en-US" smtClean="0"/>
              <a:t> / 10</a:t>
            </a:r>
            <a:endParaRPr lang="hr-H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204737"/>
            <a:ext cx="2803821" cy="498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2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ppt433.tmp</Template>
  <TotalTime>3228</TotalTime>
  <Words>285</Words>
  <Application>Microsoft Office PowerPoint</Application>
  <PresentationFormat>On-screen Show (4:3)</PresentationFormat>
  <Paragraphs>94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ＭＳ Ｐゴシック</vt:lpstr>
      <vt:lpstr>Arial</vt:lpstr>
      <vt:lpstr>Arial Narrow</vt:lpstr>
      <vt:lpstr>Calibri</vt:lpstr>
      <vt:lpstr>Latha</vt:lpstr>
      <vt:lpstr>Webdings</vt:lpstr>
      <vt:lpstr>Wingdings</vt:lpstr>
      <vt:lpstr>Office Theme</vt:lpstr>
      <vt:lpstr>ShipExplorer Mobilna aplikacija za učenje brodograđevne terminologije i evaluaciju</vt:lpstr>
      <vt:lpstr>One-Sentence Pitch</vt:lpstr>
      <vt:lpstr>PROBLEM</vt:lpstr>
      <vt:lpstr>RJEŠENJE</vt:lpstr>
      <vt:lpstr>KORISNICI</vt:lpstr>
      <vt:lpstr>FUNKCIONALNOST: Registracija</vt:lpstr>
      <vt:lpstr>FUNKCIONALNOST: Help – Prijava</vt:lpstr>
      <vt:lpstr>FUNKCIONALNOST: Izbor kviza</vt:lpstr>
      <vt:lpstr>FUNKCIONALNOST: Pokretanje kviza</vt:lpstr>
      <vt:lpstr>FUNKCIONALNOST: Rješavanje kviza</vt:lpstr>
      <vt:lpstr>FUNKCIONALNOST: Evaluacija</vt:lpstr>
      <vt:lpstr>FUNKCIONALNOST: Rezultati &amp; Postavke</vt:lpstr>
      <vt:lpstr>FUNKCIONALNOST: Dijeljenje &amp; Povratna informacija</vt:lpstr>
      <vt:lpstr>FUNKCIONALNOST: Pomoć &amp; O aplikaciji</vt:lpstr>
      <vt:lpstr>MOGUĆNOSTI</vt:lpstr>
      <vt:lpstr>FUNKCIONALNOST</vt:lpstr>
      <vt:lpstr>ARHITEKTURA</vt:lpstr>
      <vt:lpstr>BUDUĆNOST</vt:lpstr>
      <vt:lpstr>RAZVOJ</vt:lpstr>
      <vt:lpstr>Hvala!</vt:lpstr>
    </vt:vector>
  </TitlesOfParts>
  <Company>ZZT@FER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ShipExplorer</dc:title>
  <dc:creator>Roberto Poropat</dc:creator>
  <cp:lastModifiedBy>Windows User</cp:lastModifiedBy>
  <cp:revision>353</cp:revision>
  <cp:lastPrinted>2016-03-14T10:53:14Z</cp:lastPrinted>
  <dcterms:created xsi:type="dcterms:W3CDTF">2011-02-07T16:46:15Z</dcterms:created>
  <dcterms:modified xsi:type="dcterms:W3CDTF">2018-05-27T08:23:17Z</dcterms:modified>
</cp:coreProperties>
</file>